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9"/>
  </p:notesMasterIdLst>
  <p:sldIdLst>
    <p:sldId id="256" r:id="rId2"/>
    <p:sldId id="257" r:id="rId3"/>
    <p:sldId id="258" r:id="rId4"/>
    <p:sldId id="260" r:id="rId5"/>
    <p:sldId id="259" r:id="rId6"/>
    <p:sldId id="264" r:id="rId7"/>
    <p:sldId id="281" r:id="rId8"/>
    <p:sldId id="261" r:id="rId9"/>
    <p:sldId id="282" r:id="rId10"/>
    <p:sldId id="262" r:id="rId11"/>
    <p:sldId id="283" r:id="rId12"/>
    <p:sldId id="265" r:id="rId13"/>
    <p:sldId id="266" r:id="rId14"/>
    <p:sldId id="267" r:id="rId15"/>
    <p:sldId id="268" r:id="rId16"/>
    <p:sldId id="284" r:id="rId17"/>
    <p:sldId id="270" r:id="rId18"/>
    <p:sldId id="286" r:id="rId19"/>
    <p:sldId id="272" r:id="rId20"/>
    <p:sldId id="273" r:id="rId21"/>
    <p:sldId id="274" r:id="rId22"/>
    <p:sldId id="275" r:id="rId23"/>
    <p:sldId id="287" r:id="rId24"/>
    <p:sldId id="290" r:id="rId25"/>
    <p:sldId id="289" r:id="rId26"/>
    <p:sldId id="279" r:id="rId27"/>
    <p:sldId id="28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8FD128D-EF30-4D0D-8CDC-2963042384CA}">
          <p14:sldIdLst>
            <p14:sldId id="256"/>
            <p14:sldId id="257"/>
            <p14:sldId id="258"/>
          </p14:sldIdLst>
        </p14:section>
        <p14:section name="第1話" id="{34673A99-441F-4893-8047-552B15715AAF}">
          <p14:sldIdLst>
            <p14:sldId id="260"/>
            <p14:sldId id="259"/>
            <p14:sldId id="264"/>
            <p14:sldId id="281"/>
            <p14:sldId id="261"/>
            <p14:sldId id="282"/>
            <p14:sldId id="262"/>
            <p14:sldId id="283"/>
            <p14:sldId id="265"/>
          </p14:sldIdLst>
        </p14:section>
        <p14:section name="第2話" id="{0C026CA0-5CBF-4F1C-B7B0-84237DAB1222}">
          <p14:sldIdLst>
            <p14:sldId id="266"/>
            <p14:sldId id="267"/>
            <p14:sldId id="268"/>
            <p14:sldId id="284"/>
            <p14:sldId id="270"/>
            <p14:sldId id="286"/>
            <p14:sldId id="272"/>
          </p14:sldIdLst>
        </p14:section>
        <p14:section name="第3話" id="{DC37BB02-EBF2-4685-B21A-0188C581F24A}">
          <p14:sldIdLst>
            <p14:sldId id="273"/>
            <p14:sldId id="274"/>
            <p14:sldId id="275"/>
            <p14:sldId id="287"/>
            <p14:sldId id="290"/>
            <p14:sldId id="289"/>
            <p14:sldId id="279"/>
          </p14:sldIdLst>
        </p14:section>
        <p14:section name="まとめ" id="{BB7B0122-155E-497B-9C9D-078185B0EC98}">
          <p14:sldIdLst>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A2C7"/>
    <a:srgbClr val="6CAE3E"/>
    <a:srgbClr val="8FA7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snapToGrid="0">
      <p:cViewPr varScale="1">
        <p:scale>
          <a:sx n="108" d="100"/>
          <a:sy n="108"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55DFA7-E0E3-4BCF-8F09-C0186A0F137A}" type="datetimeFigureOut">
              <a:rPr kumimoji="1" lang="ja-JP" altLang="en-US" smtClean="0"/>
              <a:t>2020/3/21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A80FB-1DC8-4361-BF35-E430A665EB14}" type="slidenum">
              <a:rPr kumimoji="1" lang="ja-JP" altLang="en-US" smtClean="0"/>
              <a:t>‹#›</a:t>
            </a:fld>
            <a:endParaRPr kumimoji="1" lang="ja-JP" altLang="en-US"/>
          </a:p>
        </p:txBody>
      </p:sp>
    </p:spTree>
    <p:extLst>
      <p:ext uri="{BB962C8B-B14F-4D97-AF65-F5344CB8AC3E}">
        <p14:creationId xmlns:p14="http://schemas.microsoft.com/office/powerpoint/2010/main" val="28520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EF6FBFC-CAD0-421B-953D-5E50C057F9DF}" type="datetime1">
              <a:rPr kumimoji="1" lang="ja-JP" altLang="en-US" smtClean="0"/>
              <a:t>2020/3/21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029EA4-AF32-436D-8A72-F6CA84DC83B2}" type="slidenum">
              <a:rPr kumimoji="1" lang="ja-JP" altLang="en-US" smtClean="0"/>
              <a:t>‹#›</a:t>
            </a:fld>
            <a:endParaRPr kumimoji="1" lang="ja-JP" altLang="en-US"/>
          </a:p>
        </p:txBody>
      </p:sp>
    </p:spTree>
    <p:extLst>
      <p:ext uri="{BB962C8B-B14F-4D97-AF65-F5344CB8AC3E}">
        <p14:creationId xmlns:p14="http://schemas.microsoft.com/office/powerpoint/2010/main" val="138026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FBDD620-4B73-4BE1-B811-7AC3E2820702}" type="datetime1">
              <a:rPr kumimoji="1" lang="ja-JP" altLang="en-US" smtClean="0"/>
              <a:t>2020/3/21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029EA4-AF32-436D-8A72-F6CA84DC83B2}" type="slidenum">
              <a:rPr kumimoji="1" lang="ja-JP" altLang="en-US" smtClean="0"/>
              <a:t>‹#›</a:t>
            </a:fld>
            <a:endParaRPr kumimoji="1" lang="ja-JP" altLang="en-US"/>
          </a:p>
        </p:txBody>
      </p:sp>
    </p:spTree>
    <p:extLst>
      <p:ext uri="{BB962C8B-B14F-4D97-AF65-F5344CB8AC3E}">
        <p14:creationId xmlns:p14="http://schemas.microsoft.com/office/powerpoint/2010/main" val="276071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98F4544-AD57-440B-B047-7F8F69ED34E7}" type="datetime1">
              <a:rPr kumimoji="1" lang="ja-JP" altLang="en-US" smtClean="0"/>
              <a:t>2020/3/21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029EA4-AF32-436D-8A72-F6CA84DC83B2}" type="slidenum">
              <a:rPr kumimoji="1" lang="ja-JP" altLang="en-US" smtClean="0"/>
              <a:t>‹#›</a:t>
            </a:fld>
            <a:endParaRPr kumimoji="1" lang="ja-JP" altLang="en-US"/>
          </a:p>
        </p:txBody>
      </p:sp>
    </p:spTree>
    <p:extLst>
      <p:ext uri="{BB962C8B-B14F-4D97-AF65-F5344CB8AC3E}">
        <p14:creationId xmlns:p14="http://schemas.microsoft.com/office/powerpoint/2010/main" val="558829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0C5A028-3102-4A1D-9F95-BFF8B33377AB}" type="datetime1">
              <a:rPr kumimoji="1" lang="ja-JP" altLang="en-US" smtClean="0"/>
              <a:t>2020/3/21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029EA4-AF32-436D-8A72-F6CA84DC83B2}" type="slidenum">
              <a:rPr kumimoji="1" lang="ja-JP" altLang="en-US" smtClean="0"/>
              <a:t>‹#›</a:t>
            </a:fld>
            <a:endParaRPr kumimoji="1" lang="ja-JP" alt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01122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A8DF5A-EC12-4698-BFD5-BF9084796631}" type="datetime1">
              <a:rPr kumimoji="1" lang="ja-JP" altLang="en-US" smtClean="0"/>
              <a:t>2020/3/21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029EA4-AF32-436D-8A72-F6CA84DC83B2}" type="slidenum">
              <a:rPr kumimoji="1" lang="ja-JP" altLang="en-US" smtClean="0"/>
              <a:t>‹#›</a:t>
            </a:fld>
            <a:endParaRPr kumimoji="1" lang="ja-JP" altLang="en-US"/>
          </a:p>
        </p:txBody>
      </p:sp>
    </p:spTree>
    <p:extLst>
      <p:ext uri="{BB962C8B-B14F-4D97-AF65-F5344CB8AC3E}">
        <p14:creationId xmlns:p14="http://schemas.microsoft.com/office/powerpoint/2010/main" val="3715340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6D023F62-AAF6-4851-858E-D2E9EC472A10}" type="datetime1">
              <a:rPr kumimoji="1" lang="ja-JP" altLang="en-US" smtClean="0"/>
              <a:t>2020/3/21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8029EA4-AF32-436D-8A72-F6CA84DC83B2}" type="slidenum">
              <a:rPr kumimoji="1" lang="ja-JP" altLang="en-US" smtClean="0"/>
              <a:t>‹#›</a:t>
            </a:fld>
            <a:endParaRPr kumimoji="1" lang="ja-JP" altLang="en-US"/>
          </a:p>
        </p:txBody>
      </p:sp>
    </p:spTree>
    <p:extLst>
      <p:ext uri="{BB962C8B-B14F-4D97-AF65-F5344CB8AC3E}">
        <p14:creationId xmlns:p14="http://schemas.microsoft.com/office/powerpoint/2010/main" val="509265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73D9DD2-307C-4C26-8998-159988DA3A7B}" type="datetime1">
              <a:rPr kumimoji="1" lang="ja-JP" altLang="en-US" smtClean="0"/>
              <a:t>2020/3/21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8029EA4-AF32-436D-8A72-F6CA84DC83B2}" type="slidenum">
              <a:rPr kumimoji="1" lang="ja-JP" altLang="en-US" smtClean="0"/>
              <a:t>‹#›</a:t>
            </a:fld>
            <a:endParaRPr kumimoji="1" lang="ja-JP" altLang="en-US"/>
          </a:p>
        </p:txBody>
      </p:sp>
    </p:spTree>
    <p:extLst>
      <p:ext uri="{BB962C8B-B14F-4D97-AF65-F5344CB8AC3E}">
        <p14:creationId xmlns:p14="http://schemas.microsoft.com/office/powerpoint/2010/main" val="694358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9AA4BEE-E9EF-41AB-AE1A-6398EF7291AD}" type="datetime1">
              <a:rPr kumimoji="1" lang="ja-JP" altLang="en-US" smtClean="0"/>
              <a:t>2020/3/21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029EA4-AF32-436D-8A72-F6CA84DC83B2}" type="slidenum">
              <a:rPr kumimoji="1" lang="ja-JP" altLang="en-US" smtClean="0"/>
              <a:t>‹#›</a:t>
            </a:fld>
            <a:endParaRPr kumimoji="1" lang="ja-JP" altLang="en-US"/>
          </a:p>
        </p:txBody>
      </p:sp>
    </p:spTree>
    <p:extLst>
      <p:ext uri="{BB962C8B-B14F-4D97-AF65-F5344CB8AC3E}">
        <p14:creationId xmlns:p14="http://schemas.microsoft.com/office/powerpoint/2010/main" val="2688408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96BF96-8012-4AAD-A644-070CC8616262}" type="datetime1">
              <a:rPr kumimoji="1" lang="ja-JP" altLang="en-US" smtClean="0"/>
              <a:t>2020/3/21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029EA4-AF32-436D-8A72-F6CA84DC83B2}" type="slidenum">
              <a:rPr kumimoji="1" lang="ja-JP" altLang="en-US" smtClean="0"/>
              <a:t>‹#›</a:t>
            </a:fld>
            <a:endParaRPr kumimoji="1" lang="ja-JP" altLang="en-US"/>
          </a:p>
        </p:txBody>
      </p:sp>
    </p:spTree>
    <p:extLst>
      <p:ext uri="{BB962C8B-B14F-4D97-AF65-F5344CB8AC3E}">
        <p14:creationId xmlns:p14="http://schemas.microsoft.com/office/powerpoint/2010/main" val="325719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74664AB-70DF-4AAE-BEB5-748FEF3DF090}" type="datetime1">
              <a:rPr kumimoji="1" lang="ja-JP" altLang="en-US" smtClean="0"/>
              <a:t>2020/3/21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029EA4-AF32-436D-8A72-F6CA84DC83B2}" type="slidenum">
              <a:rPr kumimoji="1" lang="ja-JP" altLang="en-US" smtClean="0"/>
              <a:t>‹#›</a:t>
            </a:fld>
            <a:endParaRPr kumimoji="1" lang="ja-JP" altLang="en-US"/>
          </a:p>
        </p:txBody>
      </p:sp>
    </p:spTree>
    <p:extLst>
      <p:ext uri="{BB962C8B-B14F-4D97-AF65-F5344CB8AC3E}">
        <p14:creationId xmlns:p14="http://schemas.microsoft.com/office/powerpoint/2010/main" val="2547012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F65879D-A0D0-4076-AEA4-7D35ABAED0DE}" type="datetime1">
              <a:rPr kumimoji="1" lang="ja-JP" altLang="en-US" smtClean="0"/>
              <a:t>2020/3/21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029EA4-AF32-436D-8A72-F6CA84DC83B2}" type="slidenum">
              <a:rPr kumimoji="1" lang="ja-JP" altLang="en-US" smtClean="0"/>
              <a:t>‹#›</a:t>
            </a:fld>
            <a:endParaRPr kumimoji="1" lang="ja-JP" altLang="en-US"/>
          </a:p>
        </p:txBody>
      </p:sp>
    </p:spTree>
    <p:extLst>
      <p:ext uri="{BB962C8B-B14F-4D97-AF65-F5344CB8AC3E}">
        <p14:creationId xmlns:p14="http://schemas.microsoft.com/office/powerpoint/2010/main" val="262256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E3C9BFC-ADB7-46B7-BD31-CBF0AB58CA0E}" type="datetime1">
              <a:rPr kumimoji="1" lang="ja-JP" altLang="en-US" smtClean="0"/>
              <a:t>2020/3/21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029EA4-AF32-436D-8A72-F6CA84DC83B2}" type="slidenum">
              <a:rPr kumimoji="1" lang="ja-JP" altLang="en-US" smtClean="0"/>
              <a:t>‹#›</a:t>
            </a:fld>
            <a:endParaRPr kumimoji="1" lang="ja-JP" altLang="en-US"/>
          </a:p>
        </p:txBody>
      </p:sp>
    </p:spTree>
    <p:extLst>
      <p:ext uri="{BB962C8B-B14F-4D97-AF65-F5344CB8AC3E}">
        <p14:creationId xmlns:p14="http://schemas.microsoft.com/office/powerpoint/2010/main" val="1942279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40641BA-8662-45CE-B561-B161BE9705F7}" type="datetime1">
              <a:rPr kumimoji="1" lang="ja-JP" altLang="en-US" smtClean="0"/>
              <a:t>2020/3/21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8029EA4-AF32-436D-8A72-F6CA84DC83B2}" type="slidenum">
              <a:rPr kumimoji="1" lang="ja-JP" altLang="en-US" smtClean="0"/>
              <a:t>‹#›</a:t>
            </a:fld>
            <a:endParaRPr kumimoji="1" lang="ja-JP" altLang="en-US"/>
          </a:p>
        </p:txBody>
      </p:sp>
    </p:spTree>
    <p:extLst>
      <p:ext uri="{BB962C8B-B14F-4D97-AF65-F5344CB8AC3E}">
        <p14:creationId xmlns:p14="http://schemas.microsoft.com/office/powerpoint/2010/main" val="1355621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20D873D-7144-4C15-AD7E-EC3F84B36C24}" type="datetime1">
              <a:rPr kumimoji="1" lang="ja-JP" altLang="en-US" smtClean="0"/>
              <a:t>2020/3/21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8029EA4-AF32-436D-8A72-F6CA84DC83B2}" type="slidenum">
              <a:rPr kumimoji="1" lang="ja-JP" altLang="en-US" smtClean="0"/>
              <a:t>‹#›</a:t>
            </a:fld>
            <a:endParaRPr kumimoji="1" lang="ja-JP" altLang="en-US"/>
          </a:p>
        </p:txBody>
      </p:sp>
    </p:spTree>
    <p:extLst>
      <p:ext uri="{BB962C8B-B14F-4D97-AF65-F5344CB8AC3E}">
        <p14:creationId xmlns:p14="http://schemas.microsoft.com/office/powerpoint/2010/main" val="1064545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76841-ABD3-49BE-A0DD-8D684BF8F92D}" type="datetime1">
              <a:rPr kumimoji="1" lang="ja-JP" altLang="en-US" smtClean="0"/>
              <a:t>2020/3/21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8029EA4-AF32-436D-8A72-F6CA84DC83B2}" type="slidenum">
              <a:rPr kumimoji="1" lang="ja-JP" altLang="en-US" smtClean="0"/>
              <a:t>‹#›</a:t>
            </a:fld>
            <a:endParaRPr kumimoji="1" lang="ja-JP" altLang="en-US"/>
          </a:p>
        </p:txBody>
      </p:sp>
    </p:spTree>
    <p:extLst>
      <p:ext uri="{BB962C8B-B14F-4D97-AF65-F5344CB8AC3E}">
        <p14:creationId xmlns:p14="http://schemas.microsoft.com/office/powerpoint/2010/main" val="92866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9A71F9-29BE-47F5-8143-8FF329CB0736}" type="datetime1">
              <a:rPr kumimoji="1" lang="ja-JP" altLang="en-US" smtClean="0"/>
              <a:t>2020/3/21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029EA4-AF32-436D-8A72-F6CA84DC83B2}" type="slidenum">
              <a:rPr kumimoji="1" lang="ja-JP" altLang="en-US" smtClean="0"/>
              <a:t>‹#›</a:t>
            </a:fld>
            <a:endParaRPr kumimoji="1" lang="ja-JP" altLang="en-US"/>
          </a:p>
        </p:txBody>
      </p:sp>
    </p:spTree>
    <p:extLst>
      <p:ext uri="{BB962C8B-B14F-4D97-AF65-F5344CB8AC3E}">
        <p14:creationId xmlns:p14="http://schemas.microsoft.com/office/powerpoint/2010/main" val="321976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F74B16C-611F-4EB9-A2B6-0524444DBFA6}" type="datetime1">
              <a:rPr kumimoji="1" lang="ja-JP" altLang="en-US" smtClean="0"/>
              <a:t>2020/3/21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029EA4-AF32-436D-8A72-F6CA84DC83B2}" type="slidenum">
              <a:rPr kumimoji="1" lang="ja-JP" altLang="en-US" smtClean="0"/>
              <a:t>‹#›</a:t>
            </a:fld>
            <a:endParaRPr kumimoji="1" lang="ja-JP" altLang="en-US"/>
          </a:p>
        </p:txBody>
      </p:sp>
    </p:spTree>
    <p:extLst>
      <p:ext uri="{BB962C8B-B14F-4D97-AF65-F5344CB8AC3E}">
        <p14:creationId xmlns:p14="http://schemas.microsoft.com/office/powerpoint/2010/main" val="64587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6835A4F-3462-4F57-B267-2443181F6016}" type="datetime1">
              <a:rPr kumimoji="1" lang="ja-JP" altLang="en-US" smtClean="0"/>
              <a:t>2020/3/21</a:t>
            </a:fld>
            <a:endParaRPr kumimoji="1" lang="ja-JP" alt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kumimoji="1" lang="ja-JP"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8029EA4-AF32-436D-8A72-F6CA84DC83B2}" type="slidenum">
              <a:rPr kumimoji="1" lang="ja-JP" altLang="en-US" smtClean="0"/>
              <a:t>‹#›</a:t>
            </a:fld>
            <a:endParaRPr kumimoji="1" lang="ja-JP" altLang="en-US"/>
          </a:p>
        </p:txBody>
      </p:sp>
    </p:spTree>
    <p:extLst>
      <p:ext uri="{BB962C8B-B14F-4D97-AF65-F5344CB8AC3E}">
        <p14:creationId xmlns:p14="http://schemas.microsoft.com/office/powerpoint/2010/main" val="10359142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ctr" defTabSz="457200" rtl="0" eaLnBrk="1" latinLnBrk="0" hangingPunct="1">
        <a:spcBef>
          <a:spcPct val="0"/>
        </a:spcBef>
        <a:buNone/>
        <a:defRPr kumimoji="1"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kumimoji="1"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panose="05000000000000000000" pitchFamily="2" charset="2"/>
        <a:buChar char="n"/>
        <a:defRPr kumimoji="1"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panose="05000000000000000000" pitchFamily="2" charset="2"/>
        <a:buChar char="Ø"/>
        <a:defRPr kumimoji="1"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panose="05000000000000000000" pitchFamily="2" charset="2"/>
        <a:buChar char="l"/>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3.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1.sv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8.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9.svg"/><Relationship Id="rId5" Type="http://schemas.openxmlformats.org/officeDocument/2006/relationships/image" Target="../media/image26.svg"/><Relationship Id="rId15" Type="http://schemas.openxmlformats.org/officeDocument/2006/relationships/image" Target="../media/image30.svg"/><Relationship Id="rId10" Type="http://schemas.openxmlformats.org/officeDocument/2006/relationships/image" Target="../media/image18.png"/><Relationship Id="rId4" Type="http://schemas.openxmlformats.org/officeDocument/2006/relationships/image" Target="../media/image25.png"/><Relationship Id="rId9" Type="http://schemas.openxmlformats.org/officeDocument/2006/relationships/image" Target="../media/image15.svg"/><Relationship Id="rId1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d0.awsstatic.com/events/jp/2017/summit/slide/D4T2-2.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B54400-9057-4370-B00D-ED77DBA5A535}"/>
              </a:ext>
            </a:extLst>
          </p:cNvPr>
          <p:cNvSpPr>
            <a:spLocks noGrp="1"/>
          </p:cNvSpPr>
          <p:nvPr>
            <p:ph type="ctrTitle"/>
          </p:nvPr>
        </p:nvSpPr>
        <p:spPr/>
        <p:txBody>
          <a:bodyPr>
            <a:normAutofit/>
          </a:bodyPr>
          <a:lstStyle/>
          <a:p>
            <a:r>
              <a:rPr kumimoji="1" lang="en-US" altLang="ja-JP" sz="4800" dirty="0"/>
              <a:t>AWS</a:t>
            </a:r>
            <a:r>
              <a:rPr kumimoji="1" lang="ja-JP" altLang="en-US" sz="4800" dirty="0"/>
              <a:t>初心者</a:t>
            </a:r>
            <a:r>
              <a:rPr kumimoji="1" lang="en-US" altLang="ja-JP" sz="4800" dirty="0"/>
              <a:t>(2</a:t>
            </a:r>
            <a:r>
              <a:rPr kumimoji="1" lang="ja-JP" altLang="en-US" sz="4800" dirty="0"/>
              <a:t>ヶ月目</a:t>
            </a:r>
            <a:r>
              <a:rPr kumimoji="1" lang="en-US" altLang="ja-JP" sz="4800" dirty="0"/>
              <a:t>)</a:t>
            </a:r>
            <a:r>
              <a:rPr kumimoji="1" lang="ja-JP" altLang="en-US" sz="4800" dirty="0"/>
              <a:t>が体験した</a:t>
            </a:r>
            <a:br>
              <a:rPr kumimoji="1" lang="en-US" altLang="ja-JP" sz="4800" dirty="0"/>
            </a:br>
            <a:r>
              <a:rPr kumimoji="1" lang="ja-JP" altLang="en-US" sz="4800" dirty="0"/>
              <a:t>設計の悩みドコロ</a:t>
            </a:r>
          </a:p>
        </p:txBody>
      </p:sp>
      <p:sp>
        <p:nvSpPr>
          <p:cNvPr id="3" name="字幕 2">
            <a:extLst>
              <a:ext uri="{FF2B5EF4-FFF2-40B4-BE49-F238E27FC236}">
                <a16:creationId xmlns:a16="http://schemas.microsoft.com/office/drawing/2014/main" id="{1B016545-404A-429B-955C-938D3E0A88F8}"/>
              </a:ext>
            </a:extLst>
          </p:cNvPr>
          <p:cNvSpPr>
            <a:spLocks noGrp="1"/>
          </p:cNvSpPr>
          <p:nvPr>
            <p:ph type="subTitle" idx="1"/>
          </p:nvPr>
        </p:nvSpPr>
        <p:spPr/>
        <p:txBody>
          <a:bodyPr/>
          <a:lstStyle/>
          <a:p>
            <a:r>
              <a:rPr kumimoji="1" lang="en-US" altLang="ja-JP" dirty="0"/>
              <a:t>2020/3/28</a:t>
            </a:r>
            <a:r>
              <a:rPr kumimoji="1" lang="ja-JP" altLang="en-US" dirty="0"/>
              <a:t>　</a:t>
            </a:r>
            <a:r>
              <a:rPr kumimoji="1" lang="en-US" altLang="ja-JP" dirty="0"/>
              <a:t>JAWS</a:t>
            </a:r>
            <a:r>
              <a:rPr kumimoji="1" lang="ja-JP" altLang="en-US" dirty="0"/>
              <a:t> </a:t>
            </a:r>
            <a:r>
              <a:rPr kumimoji="1" lang="en-US" altLang="ja-JP" dirty="0"/>
              <a:t>DAYS</a:t>
            </a:r>
            <a:r>
              <a:rPr kumimoji="1" lang="ja-JP" altLang="en-US" dirty="0"/>
              <a:t> </a:t>
            </a:r>
            <a:r>
              <a:rPr kumimoji="1" lang="en-US" altLang="ja-JP" dirty="0"/>
              <a:t>2020</a:t>
            </a:r>
            <a:r>
              <a:rPr kumimoji="1" lang="ja-JP" altLang="en-US" dirty="0"/>
              <a:t>　初心者支部セッション</a:t>
            </a:r>
            <a:endParaRPr kumimoji="1" lang="en-US" altLang="ja-JP" dirty="0"/>
          </a:p>
        </p:txBody>
      </p:sp>
    </p:spTree>
    <p:extLst>
      <p:ext uri="{BB962C8B-B14F-4D97-AF65-F5344CB8AC3E}">
        <p14:creationId xmlns:p14="http://schemas.microsoft.com/office/powerpoint/2010/main" val="66779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コンテンツ プレースホルダー 2">
            <a:extLst>
              <a:ext uri="{FF2B5EF4-FFF2-40B4-BE49-F238E27FC236}">
                <a16:creationId xmlns:a16="http://schemas.microsoft.com/office/drawing/2014/main" id="{13FE115F-2EE3-46D2-A321-D74994190D05}"/>
              </a:ext>
            </a:extLst>
          </p:cNvPr>
          <p:cNvSpPr txBox="1">
            <a:spLocks/>
          </p:cNvSpPr>
          <p:nvPr/>
        </p:nvSpPr>
        <p:spPr>
          <a:xfrm>
            <a:off x="6335939" y="1732449"/>
            <a:ext cx="4554844"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kumimoji="1"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panose="05000000000000000000" pitchFamily="2" charset="2"/>
              <a:buChar char="n"/>
              <a:defRPr kumimoji="1"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panose="05000000000000000000" pitchFamily="2" charset="2"/>
              <a:buChar char="Ø"/>
              <a:defRPr kumimoji="1"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panose="05000000000000000000" pitchFamily="2" charset="2"/>
              <a:buChar char="l"/>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ja-JP" altLang="en-US" dirty="0"/>
              <a:t>構築中のメインシステムとは別の</a:t>
            </a:r>
            <a:r>
              <a:rPr lang="en-US" altLang="ja-JP" dirty="0"/>
              <a:t>VPC</a:t>
            </a:r>
            <a:r>
              <a:rPr lang="ja-JP" altLang="en-US" dirty="0"/>
              <a:t>にサブシステムを構築</a:t>
            </a:r>
            <a:endParaRPr lang="en-US" altLang="ja-JP" dirty="0"/>
          </a:p>
          <a:p>
            <a:endParaRPr lang="en-US" altLang="ja-JP" dirty="0"/>
          </a:p>
          <a:p>
            <a:pPr marL="36900" indent="0">
              <a:buNone/>
            </a:pPr>
            <a:r>
              <a:rPr lang="ja-JP" altLang="en-US" dirty="0"/>
              <a:t>〇メインが本番稼働</a:t>
            </a:r>
            <a:br>
              <a:rPr lang="en-US" altLang="ja-JP" dirty="0"/>
            </a:br>
            <a:r>
              <a:rPr lang="ja-JP" altLang="en-US" dirty="0"/>
              <a:t>　 後のサブの作業が</a:t>
            </a:r>
            <a:br>
              <a:rPr lang="en-US" altLang="ja-JP" dirty="0"/>
            </a:br>
            <a:r>
              <a:rPr lang="ja-JP" altLang="en-US" dirty="0"/>
              <a:t>　 与える影響を低減</a:t>
            </a:r>
            <a:br>
              <a:rPr lang="en-US" altLang="ja-JP" dirty="0"/>
            </a:br>
            <a:r>
              <a:rPr lang="ja-JP" altLang="en-US" dirty="0"/>
              <a:t>　 できる</a:t>
            </a:r>
            <a:endParaRPr lang="en-US" altLang="ja-JP" dirty="0"/>
          </a:p>
          <a:p>
            <a:endParaRPr lang="en-US" altLang="ja-JP" dirty="0"/>
          </a:p>
          <a:p>
            <a:pPr marL="36900" indent="0">
              <a:buNone/>
            </a:pPr>
            <a:r>
              <a:rPr lang="en-US" altLang="ja-JP" dirty="0"/>
              <a:t>×</a:t>
            </a:r>
            <a:r>
              <a:rPr lang="ja-JP" altLang="en-US" dirty="0"/>
              <a:t>メインとサブ間での</a:t>
            </a:r>
            <a:br>
              <a:rPr lang="en-US" altLang="ja-JP" dirty="0"/>
            </a:br>
            <a:r>
              <a:rPr lang="ja-JP" altLang="en-US" dirty="0"/>
              <a:t>　 データ通信に費用</a:t>
            </a:r>
            <a:br>
              <a:rPr lang="en-US" altLang="ja-JP" dirty="0"/>
            </a:br>
            <a:r>
              <a:rPr lang="ja-JP" altLang="en-US" dirty="0"/>
              <a:t>　 が発生する</a:t>
            </a:r>
          </a:p>
        </p:txBody>
      </p:sp>
      <p:sp>
        <p:nvSpPr>
          <p:cNvPr id="20" name="Rectangle 33">
            <a:extLst>
              <a:ext uri="{FF2B5EF4-FFF2-40B4-BE49-F238E27FC236}">
                <a16:creationId xmlns:a16="http://schemas.microsoft.com/office/drawing/2014/main" id="{A75C6DAA-3E9A-4072-A6BF-28CC0BDAE7C9}"/>
              </a:ext>
            </a:extLst>
          </p:cNvPr>
          <p:cNvSpPr/>
          <p:nvPr/>
        </p:nvSpPr>
        <p:spPr>
          <a:xfrm>
            <a:off x="3894040" y="3276776"/>
            <a:ext cx="1671035" cy="1033663"/>
          </a:xfrm>
          <a:prstGeom prst="rect">
            <a:avLst/>
          </a:prstGeom>
          <a:solidFill>
            <a:srgbClr val="19A2C7">
              <a:alpha val="15000"/>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algn="l"/>
            <a:r>
              <a:rPr lang="ja-JP" altLang="en-US" sz="1200" dirty="0">
                <a:solidFill>
                  <a:srgbClr val="19A2C7"/>
                </a:solidFill>
              </a:rPr>
              <a:t>サブネット（メイン）</a:t>
            </a:r>
            <a:endParaRPr lang="en-US" sz="1200" dirty="0">
              <a:solidFill>
                <a:srgbClr val="19A2C7"/>
              </a:solidFill>
            </a:endParaRPr>
          </a:p>
        </p:txBody>
      </p:sp>
      <p:sp>
        <p:nvSpPr>
          <p:cNvPr id="2" name="タイトル 1">
            <a:extLst>
              <a:ext uri="{FF2B5EF4-FFF2-40B4-BE49-F238E27FC236}">
                <a16:creationId xmlns:a16="http://schemas.microsoft.com/office/drawing/2014/main" id="{8B0D5DFD-A895-4395-B745-92DBA746E4BE}"/>
              </a:ext>
            </a:extLst>
          </p:cNvPr>
          <p:cNvSpPr>
            <a:spLocks noGrp="1"/>
          </p:cNvSpPr>
          <p:nvPr>
            <p:ph type="title"/>
          </p:nvPr>
        </p:nvSpPr>
        <p:spPr/>
        <p:txBody>
          <a:bodyPr/>
          <a:lstStyle/>
          <a:p>
            <a:r>
              <a:rPr kumimoji="1" lang="en-US" altLang="ja-JP" dirty="0"/>
              <a:t>VPC</a:t>
            </a:r>
            <a:r>
              <a:rPr kumimoji="1" lang="ja-JP" altLang="en-US" dirty="0"/>
              <a:t>構成の検討</a:t>
            </a:r>
          </a:p>
        </p:txBody>
      </p:sp>
      <p:sp>
        <p:nvSpPr>
          <p:cNvPr id="3" name="コンテンツ プレースホルダー 2">
            <a:extLst>
              <a:ext uri="{FF2B5EF4-FFF2-40B4-BE49-F238E27FC236}">
                <a16:creationId xmlns:a16="http://schemas.microsoft.com/office/drawing/2014/main" id="{A1702AAB-7FD4-454B-80A3-F383C56FE6BA}"/>
              </a:ext>
            </a:extLst>
          </p:cNvPr>
          <p:cNvSpPr>
            <a:spLocks noGrp="1"/>
          </p:cNvSpPr>
          <p:nvPr>
            <p:ph idx="1"/>
          </p:nvPr>
        </p:nvSpPr>
        <p:spPr>
          <a:xfrm>
            <a:off x="913794" y="1732449"/>
            <a:ext cx="4694173" cy="4058751"/>
          </a:xfrm>
        </p:spPr>
        <p:txBody>
          <a:bodyPr>
            <a:normAutofit/>
          </a:bodyPr>
          <a:lstStyle/>
          <a:p>
            <a:r>
              <a:rPr kumimoji="1" lang="ja-JP" altLang="en-US" dirty="0"/>
              <a:t>構築中のメインシステムの</a:t>
            </a:r>
            <a:r>
              <a:rPr kumimoji="1" lang="en-US" altLang="ja-JP" dirty="0"/>
              <a:t>VPC</a:t>
            </a:r>
            <a:r>
              <a:rPr kumimoji="1" lang="ja-JP" altLang="en-US" dirty="0"/>
              <a:t>にサブネットを追加してサブシステムを構築</a:t>
            </a:r>
            <a:endParaRPr kumimoji="1" lang="en-US" altLang="ja-JP" dirty="0"/>
          </a:p>
          <a:p>
            <a:endParaRPr lang="en-US" altLang="ja-JP" dirty="0"/>
          </a:p>
          <a:p>
            <a:pPr marL="36900" indent="0">
              <a:buNone/>
            </a:pPr>
            <a:r>
              <a:rPr lang="ja-JP" altLang="en-US" dirty="0"/>
              <a:t>〇メインとサブ間で</a:t>
            </a:r>
            <a:br>
              <a:rPr lang="en-US" altLang="ja-JP" dirty="0"/>
            </a:br>
            <a:r>
              <a:rPr lang="ja-JP" altLang="en-US" dirty="0"/>
              <a:t>　 頻繁にデータ通信</a:t>
            </a:r>
            <a:br>
              <a:rPr lang="en-US" altLang="ja-JP" dirty="0"/>
            </a:br>
            <a:r>
              <a:rPr lang="ja-JP" altLang="en-US" dirty="0"/>
              <a:t>　 が発生するなら</a:t>
            </a:r>
            <a:endParaRPr lang="en-US" altLang="ja-JP" dirty="0"/>
          </a:p>
          <a:p>
            <a:endParaRPr lang="en-US" altLang="ja-JP" dirty="0"/>
          </a:p>
          <a:p>
            <a:pPr marL="36900" indent="0">
              <a:buNone/>
            </a:pPr>
            <a:r>
              <a:rPr lang="en-US" altLang="ja-JP" dirty="0"/>
              <a:t>×</a:t>
            </a:r>
            <a:r>
              <a:rPr lang="ja-JP" altLang="en-US" dirty="0"/>
              <a:t>メインが本番稼働</a:t>
            </a:r>
            <a:br>
              <a:rPr lang="en-US" altLang="ja-JP" dirty="0"/>
            </a:br>
            <a:r>
              <a:rPr lang="ja-JP" altLang="en-US" dirty="0"/>
              <a:t>　 後はサブの作業が</a:t>
            </a:r>
            <a:br>
              <a:rPr lang="en-US" altLang="ja-JP" dirty="0"/>
            </a:br>
            <a:r>
              <a:rPr lang="ja-JP" altLang="en-US" dirty="0"/>
              <a:t>　 影響を与える可能性</a:t>
            </a:r>
            <a:br>
              <a:rPr lang="en-US" altLang="ja-JP" dirty="0"/>
            </a:br>
            <a:r>
              <a:rPr lang="ja-JP" altLang="en-US" dirty="0"/>
              <a:t>　 がある</a:t>
            </a:r>
            <a:endParaRPr lang="en-US" altLang="ja-JP" dirty="0"/>
          </a:p>
        </p:txBody>
      </p:sp>
      <p:sp>
        <p:nvSpPr>
          <p:cNvPr id="4" name="スライド番号プレースホルダー 3">
            <a:extLst>
              <a:ext uri="{FF2B5EF4-FFF2-40B4-BE49-F238E27FC236}">
                <a16:creationId xmlns:a16="http://schemas.microsoft.com/office/drawing/2014/main" id="{9B793C1F-5B05-4F3B-96BA-9098802848B1}"/>
              </a:ext>
            </a:extLst>
          </p:cNvPr>
          <p:cNvSpPr>
            <a:spLocks noGrp="1"/>
          </p:cNvSpPr>
          <p:nvPr>
            <p:ph type="sldNum" sz="quarter" idx="12"/>
          </p:nvPr>
        </p:nvSpPr>
        <p:spPr/>
        <p:txBody>
          <a:bodyPr/>
          <a:lstStyle/>
          <a:p>
            <a:fld id="{18029EA4-AF32-436D-8A72-F6CA84DC83B2}" type="slidenum">
              <a:rPr kumimoji="1" lang="ja-JP" altLang="en-US" smtClean="0"/>
              <a:t>9</a:t>
            </a:fld>
            <a:endParaRPr kumimoji="1" lang="ja-JP" altLang="en-US"/>
          </a:p>
        </p:txBody>
      </p:sp>
      <p:pic>
        <p:nvPicPr>
          <p:cNvPr id="9" name="Graphic 7">
            <a:extLst>
              <a:ext uri="{FF2B5EF4-FFF2-40B4-BE49-F238E27FC236}">
                <a16:creationId xmlns:a16="http://schemas.microsoft.com/office/drawing/2014/main" id="{7D9FBD0A-28BF-4A54-BDD4-72A8B3A7B3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58147" y="3669964"/>
            <a:ext cx="477783" cy="477783"/>
          </a:xfrm>
          <a:prstGeom prst="rect">
            <a:avLst/>
          </a:prstGeom>
        </p:spPr>
      </p:pic>
      <p:pic>
        <p:nvPicPr>
          <p:cNvPr id="10" name="Graphic 7">
            <a:extLst>
              <a:ext uri="{FF2B5EF4-FFF2-40B4-BE49-F238E27FC236}">
                <a16:creationId xmlns:a16="http://schemas.microsoft.com/office/drawing/2014/main" id="{4AAE82BB-65B4-4373-94F9-02D7288864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21018" y="4917342"/>
            <a:ext cx="477783" cy="477783"/>
          </a:xfrm>
          <a:prstGeom prst="rect">
            <a:avLst/>
          </a:prstGeom>
        </p:spPr>
      </p:pic>
      <p:cxnSp>
        <p:nvCxnSpPr>
          <p:cNvPr id="11" name="直線コネクタ 10">
            <a:extLst>
              <a:ext uri="{FF2B5EF4-FFF2-40B4-BE49-F238E27FC236}">
                <a16:creationId xmlns:a16="http://schemas.microsoft.com/office/drawing/2014/main" id="{DAAA9E68-F4CD-47CD-ADC5-191F6AEFD57A}"/>
              </a:ext>
            </a:extLst>
          </p:cNvPr>
          <p:cNvCxnSpPr>
            <a:cxnSpLocks/>
          </p:cNvCxnSpPr>
          <p:nvPr/>
        </p:nvCxnSpPr>
        <p:spPr>
          <a:xfrm>
            <a:off x="5980697" y="2606623"/>
            <a:ext cx="0" cy="334630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25">
            <a:extLst>
              <a:ext uri="{FF2B5EF4-FFF2-40B4-BE49-F238E27FC236}">
                <a16:creationId xmlns:a16="http://schemas.microsoft.com/office/drawing/2014/main" id="{98883BA7-90D1-43A8-9B26-AD357B31A80F}"/>
              </a:ext>
            </a:extLst>
          </p:cNvPr>
          <p:cNvSpPr/>
          <p:nvPr/>
        </p:nvSpPr>
        <p:spPr>
          <a:xfrm>
            <a:off x="3689547" y="2780145"/>
            <a:ext cx="2050689" cy="2854960"/>
          </a:xfrm>
          <a:prstGeom prst="rect">
            <a:avLst/>
          </a:prstGeom>
          <a:noFill/>
          <a:ln w="12700">
            <a:solidFill>
              <a:srgbClr val="6CAE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dirty="0">
                <a:ln w="0"/>
                <a:solidFill>
                  <a:srgbClr val="6CAE3E"/>
                </a:solidFill>
              </a:rPr>
              <a:t>VPC</a:t>
            </a:r>
          </a:p>
        </p:txBody>
      </p:sp>
      <p:pic>
        <p:nvPicPr>
          <p:cNvPr id="14" name="Graphic 77">
            <a:extLst>
              <a:ext uri="{FF2B5EF4-FFF2-40B4-BE49-F238E27FC236}">
                <a16:creationId xmlns:a16="http://schemas.microsoft.com/office/drawing/2014/main" id="{55DC5DEC-BE12-42A8-B534-CE1A9DD15E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89548" y="2780145"/>
            <a:ext cx="330200" cy="330200"/>
          </a:xfrm>
          <a:prstGeom prst="rect">
            <a:avLst/>
          </a:prstGeom>
        </p:spPr>
      </p:pic>
      <p:sp>
        <p:nvSpPr>
          <p:cNvPr id="15" name="Rectangle 25">
            <a:extLst>
              <a:ext uri="{FF2B5EF4-FFF2-40B4-BE49-F238E27FC236}">
                <a16:creationId xmlns:a16="http://schemas.microsoft.com/office/drawing/2014/main" id="{ADAE45E0-A9FF-4751-973F-B56BF6408941}"/>
              </a:ext>
            </a:extLst>
          </p:cNvPr>
          <p:cNvSpPr/>
          <p:nvPr/>
        </p:nvSpPr>
        <p:spPr>
          <a:xfrm>
            <a:off x="8990817" y="2784589"/>
            <a:ext cx="1933709" cy="1242466"/>
          </a:xfrm>
          <a:prstGeom prst="rect">
            <a:avLst/>
          </a:prstGeom>
          <a:noFill/>
          <a:ln w="12700">
            <a:solidFill>
              <a:srgbClr val="6CAE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dirty="0">
                <a:ln w="0"/>
                <a:solidFill>
                  <a:srgbClr val="6CAE3E"/>
                </a:solidFill>
              </a:rPr>
              <a:t>VPC</a:t>
            </a:r>
            <a:r>
              <a:rPr lang="ja-JP" altLang="en-US" dirty="0">
                <a:ln w="0"/>
                <a:solidFill>
                  <a:srgbClr val="6CAE3E"/>
                </a:solidFill>
              </a:rPr>
              <a:t>（メイン）</a:t>
            </a:r>
            <a:endParaRPr lang="en-US" dirty="0">
              <a:ln w="0"/>
              <a:solidFill>
                <a:srgbClr val="6CAE3E"/>
              </a:solidFill>
            </a:endParaRPr>
          </a:p>
        </p:txBody>
      </p:sp>
      <p:pic>
        <p:nvPicPr>
          <p:cNvPr id="16" name="Graphic 77">
            <a:extLst>
              <a:ext uri="{FF2B5EF4-FFF2-40B4-BE49-F238E27FC236}">
                <a16:creationId xmlns:a16="http://schemas.microsoft.com/office/drawing/2014/main" id="{AF4A0375-E0CC-4F08-9A8D-B1F47B050C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0818" y="2784589"/>
            <a:ext cx="330200" cy="330200"/>
          </a:xfrm>
          <a:prstGeom prst="rect">
            <a:avLst/>
          </a:prstGeom>
        </p:spPr>
      </p:pic>
      <p:sp>
        <p:nvSpPr>
          <p:cNvPr id="17" name="Rectangle 25">
            <a:extLst>
              <a:ext uri="{FF2B5EF4-FFF2-40B4-BE49-F238E27FC236}">
                <a16:creationId xmlns:a16="http://schemas.microsoft.com/office/drawing/2014/main" id="{4E52CD7E-3A9C-450A-9DB6-0A91F3EA5CE8}"/>
              </a:ext>
            </a:extLst>
          </p:cNvPr>
          <p:cNvSpPr/>
          <p:nvPr/>
        </p:nvSpPr>
        <p:spPr>
          <a:xfrm>
            <a:off x="8990817" y="4310439"/>
            <a:ext cx="1933709" cy="1324666"/>
          </a:xfrm>
          <a:prstGeom prst="rect">
            <a:avLst/>
          </a:prstGeom>
          <a:noFill/>
          <a:ln w="12700">
            <a:solidFill>
              <a:srgbClr val="6CAE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dirty="0">
                <a:ln w="0"/>
                <a:solidFill>
                  <a:srgbClr val="6CAE3E"/>
                </a:solidFill>
              </a:rPr>
              <a:t>VPC</a:t>
            </a:r>
            <a:r>
              <a:rPr lang="ja-JP" altLang="en-US" dirty="0">
                <a:ln w="0"/>
                <a:solidFill>
                  <a:srgbClr val="6CAE3E"/>
                </a:solidFill>
              </a:rPr>
              <a:t>（サブ）</a:t>
            </a:r>
            <a:endParaRPr lang="en-US" dirty="0">
              <a:ln w="0"/>
              <a:solidFill>
                <a:srgbClr val="6CAE3E"/>
              </a:solidFill>
            </a:endParaRPr>
          </a:p>
        </p:txBody>
      </p:sp>
      <p:pic>
        <p:nvPicPr>
          <p:cNvPr id="18" name="Graphic 77">
            <a:extLst>
              <a:ext uri="{FF2B5EF4-FFF2-40B4-BE49-F238E27FC236}">
                <a16:creationId xmlns:a16="http://schemas.microsoft.com/office/drawing/2014/main" id="{D8B9DB18-4F89-43C6-8CC8-FC22BE3143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0818" y="4327116"/>
            <a:ext cx="330200" cy="330200"/>
          </a:xfrm>
          <a:prstGeom prst="rect">
            <a:avLst/>
          </a:prstGeom>
        </p:spPr>
      </p:pic>
      <p:pic>
        <p:nvPicPr>
          <p:cNvPr id="19" name="Graphic 7">
            <a:extLst>
              <a:ext uri="{FF2B5EF4-FFF2-40B4-BE49-F238E27FC236}">
                <a16:creationId xmlns:a16="http://schemas.microsoft.com/office/drawing/2014/main" id="{4906CE07-2FEA-4AB4-8C5D-EC8C2AFBD4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21018" y="3283819"/>
            <a:ext cx="477783" cy="477783"/>
          </a:xfrm>
          <a:prstGeom prst="rect">
            <a:avLst/>
          </a:prstGeom>
        </p:spPr>
      </p:pic>
      <p:pic>
        <p:nvPicPr>
          <p:cNvPr id="21" name="Graphic 3">
            <a:extLst>
              <a:ext uri="{FF2B5EF4-FFF2-40B4-BE49-F238E27FC236}">
                <a16:creationId xmlns:a16="http://schemas.microsoft.com/office/drawing/2014/main" id="{E62C90DF-64E3-4788-8B77-BB09AC480B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94040" y="3276777"/>
            <a:ext cx="274320" cy="274320"/>
          </a:xfrm>
          <a:prstGeom prst="rect">
            <a:avLst/>
          </a:prstGeom>
        </p:spPr>
      </p:pic>
      <p:sp>
        <p:nvSpPr>
          <p:cNvPr id="22" name="Rectangle 33">
            <a:extLst>
              <a:ext uri="{FF2B5EF4-FFF2-40B4-BE49-F238E27FC236}">
                <a16:creationId xmlns:a16="http://schemas.microsoft.com/office/drawing/2014/main" id="{67DCA104-F592-4D28-A6DF-82211BA649F7}"/>
              </a:ext>
            </a:extLst>
          </p:cNvPr>
          <p:cNvSpPr/>
          <p:nvPr/>
        </p:nvSpPr>
        <p:spPr>
          <a:xfrm>
            <a:off x="3894040" y="4462838"/>
            <a:ext cx="1671035" cy="1035107"/>
          </a:xfrm>
          <a:prstGeom prst="rect">
            <a:avLst/>
          </a:prstGeom>
          <a:solidFill>
            <a:srgbClr val="19A2C7">
              <a:alpha val="15000"/>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algn="l"/>
            <a:r>
              <a:rPr lang="ja-JP" altLang="en-US" sz="1200" dirty="0">
                <a:solidFill>
                  <a:srgbClr val="19A2C7"/>
                </a:solidFill>
              </a:rPr>
              <a:t>サブネット（サブ）</a:t>
            </a:r>
            <a:endParaRPr lang="en-US" sz="1200" dirty="0">
              <a:solidFill>
                <a:srgbClr val="19A2C7"/>
              </a:solidFill>
            </a:endParaRPr>
          </a:p>
        </p:txBody>
      </p:sp>
      <p:pic>
        <p:nvPicPr>
          <p:cNvPr id="23" name="Graphic 3">
            <a:extLst>
              <a:ext uri="{FF2B5EF4-FFF2-40B4-BE49-F238E27FC236}">
                <a16:creationId xmlns:a16="http://schemas.microsoft.com/office/drawing/2014/main" id="{5142B700-24C0-4A26-BEF1-3A0992E15E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94040" y="4462838"/>
            <a:ext cx="274320" cy="279790"/>
          </a:xfrm>
          <a:prstGeom prst="rect">
            <a:avLst/>
          </a:prstGeom>
        </p:spPr>
      </p:pic>
      <p:pic>
        <p:nvPicPr>
          <p:cNvPr id="26" name="Graphic 7">
            <a:extLst>
              <a:ext uri="{FF2B5EF4-FFF2-40B4-BE49-F238E27FC236}">
                <a16:creationId xmlns:a16="http://schemas.microsoft.com/office/drawing/2014/main" id="{564979C2-BED7-44EA-89BF-EDCACC7AC6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72040" y="4836224"/>
            <a:ext cx="477783" cy="477783"/>
          </a:xfrm>
          <a:prstGeom prst="rect">
            <a:avLst/>
          </a:prstGeom>
        </p:spPr>
      </p:pic>
      <p:pic>
        <p:nvPicPr>
          <p:cNvPr id="25" name="Graphic 14">
            <a:extLst>
              <a:ext uri="{FF2B5EF4-FFF2-40B4-BE49-F238E27FC236}">
                <a16:creationId xmlns:a16="http://schemas.microsoft.com/office/drawing/2014/main" id="{498EC0C1-4C5B-4208-8F86-983E3534C8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79620" y="3670425"/>
            <a:ext cx="477783" cy="477783"/>
          </a:xfrm>
          <a:prstGeom prst="rect">
            <a:avLst/>
          </a:prstGeom>
        </p:spPr>
      </p:pic>
      <p:cxnSp>
        <p:nvCxnSpPr>
          <p:cNvPr id="6" name="直線矢印コネクタ 5">
            <a:extLst>
              <a:ext uri="{FF2B5EF4-FFF2-40B4-BE49-F238E27FC236}">
                <a16:creationId xmlns:a16="http://schemas.microsoft.com/office/drawing/2014/main" id="{7B809243-B9CC-46AD-96E8-2A4CC038CA15}"/>
              </a:ext>
            </a:extLst>
          </p:cNvPr>
          <p:cNvCxnSpPr>
            <a:stCxn id="9" idx="3"/>
            <a:endCxn id="25" idx="1"/>
          </p:cNvCxnSpPr>
          <p:nvPr/>
        </p:nvCxnSpPr>
        <p:spPr>
          <a:xfrm>
            <a:off x="4635930" y="3908856"/>
            <a:ext cx="243690" cy="461"/>
          </a:xfrm>
          <a:prstGeom prst="straightConnector1">
            <a:avLst/>
          </a:prstGeom>
          <a:ln>
            <a:solidFill>
              <a:schemeClr val="tx1"/>
            </a:solidFill>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8" name="直線矢印コネクタ 27">
            <a:extLst>
              <a:ext uri="{FF2B5EF4-FFF2-40B4-BE49-F238E27FC236}">
                <a16:creationId xmlns:a16="http://schemas.microsoft.com/office/drawing/2014/main" id="{8353B9CC-8C98-4560-95FE-5190F264994A}"/>
              </a:ext>
            </a:extLst>
          </p:cNvPr>
          <p:cNvCxnSpPr>
            <a:cxnSpLocks/>
            <a:stCxn id="26" idx="3"/>
            <a:endCxn id="25" idx="3"/>
          </p:cNvCxnSpPr>
          <p:nvPr/>
        </p:nvCxnSpPr>
        <p:spPr>
          <a:xfrm flipV="1">
            <a:off x="4649823" y="3909317"/>
            <a:ext cx="707580" cy="1165799"/>
          </a:xfrm>
          <a:prstGeom prst="bentConnector3">
            <a:avLst>
              <a:gd name="adj1" fmla="val 116643"/>
            </a:avLst>
          </a:prstGeom>
          <a:ln>
            <a:solidFill>
              <a:schemeClr val="tx1"/>
            </a:solidFill>
            <a:headEnd type="triangle"/>
            <a:tailEnd type="triangle"/>
          </a:ln>
        </p:spPr>
        <p:style>
          <a:lnRef idx="3">
            <a:schemeClr val="accent1"/>
          </a:lnRef>
          <a:fillRef idx="0">
            <a:schemeClr val="accent1"/>
          </a:fillRef>
          <a:effectRef idx="2">
            <a:schemeClr val="accent1"/>
          </a:effectRef>
          <a:fontRef idx="minor">
            <a:schemeClr val="tx1"/>
          </a:fontRef>
        </p:style>
      </p:cxnSp>
      <p:pic>
        <p:nvPicPr>
          <p:cNvPr id="31" name="Graphic 14">
            <a:extLst>
              <a:ext uri="{FF2B5EF4-FFF2-40B4-BE49-F238E27FC236}">
                <a16:creationId xmlns:a16="http://schemas.microsoft.com/office/drawing/2014/main" id="{1D36A034-AAE3-4301-97AC-FFC2BD6819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54042" y="3283819"/>
            <a:ext cx="477783" cy="477783"/>
          </a:xfrm>
          <a:prstGeom prst="rect">
            <a:avLst/>
          </a:prstGeom>
        </p:spPr>
      </p:pic>
      <p:cxnSp>
        <p:nvCxnSpPr>
          <p:cNvPr id="32" name="直線矢印コネクタ 31">
            <a:extLst>
              <a:ext uri="{FF2B5EF4-FFF2-40B4-BE49-F238E27FC236}">
                <a16:creationId xmlns:a16="http://schemas.microsoft.com/office/drawing/2014/main" id="{6ECCFA27-4502-4DCD-A8FF-D512406F572D}"/>
              </a:ext>
            </a:extLst>
          </p:cNvPr>
          <p:cNvCxnSpPr>
            <a:cxnSpLocks/>
            <a:stCxn id="19" idx="3"/>
            <a:endCxn id="31" idx="1"/>
          </p:cNvCxnSpPr>
          <p:nvPr/>
        </p:nvCxnSpPr>
        <p:spPr>
          <a:xfrm>
            <a:off x="9798801" y="3522711"/>
            <a:ext cx="355241" cy="0"/>
          </a:xfrm>
          <a:prstGeom prst="straightConnector1">
            <a:avLst/>
          </a:prstGeom>
          <a:ln>
            <a:solidFill>
              <a:schemeClr val="tx1"/>
            </a:solidFill>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35" name="直線矢印コネクタ 27">
            <a:extLst>
              <a:ext uri="{FF2B5EF4-FFF2-40B4-BE49-F238E27FC236}">
                <a16:creationId xmlns:a16="http://schemas.microsoft.com/office/drawing/2014/main" id="{82445FCD-B8D5-4285-B590-1CC28C8795BC}"/>
              </a:ext>
            </a:extLst>
          </p:cNvPr>
          <p:cNvCxnSpPr>
            <a:cxnSpLocks/>
            <a:stCxn id="10" idx="3"/>
            <a:endCxn id="31" idx="3"/>
          </p:cNvCxnSpPr>
          <p:nvPr/>
        </p:nvCxnSpPr>
        <p:spPr>
          <a:xfrm flipV="1">
            <a:off x="9798801" y="3522711"/>
            <a:ext cx="833024" cy="1633523"/>
          </a:xfrm>
          <a:prstGeom prst="bentConnector3">
            <a:avLst>
              <a:gd name="adj1" fmla="val 118572"/>
            </a:avLst>
          </a:prstGeom>
          <a:ln>
            <a:solidFill>
              <a:schemeClr val="tx1"/>
            </a:solidFill>
            <a:headEnd type="triangle"/>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893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4E877A5-36CA-4F3B-9CDE-0D11F8D52946}"/>
              </a:ext>
            </a:extLst>
          </p:cNvPr>
          <p:cNvSpPr>
            <a:spLocks noGrp="1"/>
          </p:cNvSpPr>
          <p:nvPr>
            <p:ph type="sldNum" sz="quarter" idx="12"/>
          </p:nvPr>
        </p:nvSpPr>
        <p:spPr/>
        <p:txBody>
          <a:bodyPr/>
          <a:lstStyle/>
          <a:p>
            <a:fld id="{18029EA4-AF32-436D-8A72-F6CA84DC83B2}" type="slidenum">
              <a:rPr kumimoji="1" lang="ja-JP" altLang="en-US" smtClean="0"/>
              <a:t>10</a:t>
            </a:fld>
            <a:endParaRPr kumimoji="1" lang="ja-JP" altLang="en-US"/>
          </a:p>
        </p:txBody>
      </p:sp>
      <p:pic>
        <p:nvPicPr>
          <p:cNvPr id="5" name="Graphic 39">
            <a:extLst>
              <a:ext uri="{FF2B5EF4-FFF2-40B4-BE49-F238E27FC236}">
                <a16:creationId xmlns:a16="http://schemas.microsoft.com/office/drawing/2014/main" id="{CC20635D-1E49-4B25-854B-8C78F4D9F9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7119" y="1408886"/>
            <a:ext cx="549383" cy="510510"/>
          </a:xfrm>
          <a:prstGeom prst="rect">
            <a:avLst/>
          </a:prstGeom>
        </p:spPr>
      </p:pic>
      <p:sp>
        <p:nvSpPr>
          <p:cNvPr id="6" name="テキスト ボックス 5">
            <a:extLst>
              <a:ext uri="{FF2B5EF4-FFF2-40B4-BE49-F238E27FC236}">
                <a16:creationId xmlns:a16="http://schemas.microsoft.com/office/drawing/2014/main" id="{36428190-F924-40CC-A051-9F9F97BE3385}"/>
              </a:ext>
            </a:extLst>
          </p:cNvPr>
          <p:cNvSpPr txBox="1"/>
          <p:nvPr/>
        </p:nvSpPr>
        <p:spPr>
          <a:xfrm>
            <a:off x="1405598" y="1929267"/>
            <a:ext cx="667943" cy="337130"/>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私</a:t>
            </a:r>
            <a:endParaRPr lang="en-US" altLang="ja-JP" dirty="0"/>
          </a:p>
        </p:txBody>
      </p:sp>
      <p:sp>
        <p:nvSpPr>
          <p:cNvPr id="7" name="吹き出し: 角を丸めた四角形 6">
            <a:extLst>
              <a:ext uri="{FF2B5EF4-FFF2-40B4-BE49-F238E27FC236}">
                <a16:creationId xmlns:a16="http://schemas.microsoft.com/office/drawing/2014/main" id="{C919E86A-DA08-431E-AE7B-32A521DC23D7}"/>
              </a:ext>
            </a:extLst>
          </p:cNvPr>
          <p:cNvSpPr/>
          <p:nvPr/>
        </p:nvSpPr>
        <p:spPr>
          <a:xfrm>
            <a:off x="2245554" y="605489"/>
            <a:ext cx="7170737" cy="770550"/>
          </a:xfrm>
          <a:prstGeom prst="wedgeRoundRectCallout">
            <a:avLst>
              <a:gd name="adj1" fmla="val -53894"/>
              <a:gd name="adj2" fmla="val 3965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dirty="0"/>
              <a:t>改めて確認しましたが、メインとサブで</a:t>
            </a:r>
            <a:r>
              <a:rPr kumimoji="1" lang="en-US" altLang="ja-JP" dirty="0"/>
              <a:t>DB</a:t>
            </a:r>
            <a:r>
              <a:rPr kumimoji="1" lang="ja-JP" altLang="en-US" dirty="0"/>
              <a:t>共有する等の頻繁なアクセスを必要とする業務は無いので、</a:t>
            </a:r>
            <a:r>
              <a:rPr kumimoji="1" lang="en-US" altLang="ja-JP" dirty="0"/>
              <a:t>VPC</a:t>
            </a:r>
            <a:r>
              <a:rPr kumimoji="1" lang="ja-JP" altLang="en-US" dirty="0"/>
              <a:t>は分けたほうが良いです。</a:t>
            </a:r>
            <a:endParaRPr kumimoji="1" lang="en-US" altLang="ja-JP" dirty="0"/>
          </a:p>
          <a:p>
            <a:endParaRPr kumimoji="1" lang="ja-JP" altLang="en-US" dirty="0"/>
          </a:p>
        </p:txBody>
      </p:sp>
      <p:pic>
        <p:nvPicPr>
          <p:cNvPr id="17" name="Graphic 39">
            <a:extLst>
              <a:ext uri="{FF2B5EF4-FFF2-40B4-BE49-F238E27FC236}">
                <a16:creationId xmlns:a16="http://schemas.microsoft.com/office/drawing/2014/main" id="{9221C045-713C-4FF9-9B12-18F516C812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1903" y="2173816"/>
            <a:ext cx="549383" cy="549383"/>
          </a:xfrm>
          <a:prstGeom prst="rect">
            <a:avLst/>
          </a:prstGeom>
        </p:spPr>
      </p:pic>
      <p:sp>
        <p:nvSpPr>
          <p:cNvPr id="18" name="テキスト ボックス 17">
            <a:extLst>
              <a:ext uri="{FF2B5EF4-FFF2-40B4-BE49-F238E27FC236}">
                <a16:creationId xmlns:a16="http://schemas.microsoft.com/office/drawing/2014/main" id="{D7C8FDAF-C7EF-4482-B0F1-FC13BFD92A1E}"/>
              </a:ext>
            </a:extLst>
          </p:cNvPr>
          <p:cNvSpPr txBox="1"/>
          <p:nvPr/>
        </p:nvSpPr>
        <p:spPr>
          <a:xfrm>
            <a:off x="9337047" y="2694197"/>
            <a:ext cx="1647648"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sz="1600" dirty="0"/>
              <a:t>コンサル的な人</a:t>
            </a:r>
            <a:endParaRPr lang="en-US" altLang="ja-JP" sz="1600" dirty="0"/>
          </a:p>
        </p:txBody>
      </p:sp>
      <p:sp>
        <p:nvSpPr>
          <p:cNvPr id="19" name="吹き出し: 角を丸めた四角形 18">
            <a:extLst>
              <a:ext uri="{FF2B5EF4-FFF2-40B4-BE49-F238E27FC236}">
                <a16:creationId xmlns:a16="http://schemas.microsoft.com/office/drawing/2014/main" id="{B1D8EAC7-7DD9-4CEB-B2D8-6B1C697F0D31}"/>
              </a:ext>
            </a:extLst>
          </p:cNvPr>
          <p:cNvSpPr/>
          <p:nvPr/>
        </p:nvSpPr>
        <p:spPr>
          <a:xfrm>
            <a:off x="7856737" y="1681303"/>
            <a:ext cx="1559555" cy="510510"/>
          </a:xfrm>
          <a:prstGeom prst="wedgeRoundRectCallout">
            <a:avLst>
              <a:gd name="adj1" fmla="val 56722"/>
              <a:gd name="adj2" fmla="val 42920"/>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kumimoji="1" lang="ja-JP" altLang="en-US" dirty="0"/>
              <a:t>そうですか。</a:t>
            </a:r>
          </a:p>
        </p:txBody>
      </p:sp>
      <p:pic>
        <p:nvPicPr>
          <p:cNvPr id="20" name="Graphic 39">
            <a:extLst>
              <a:ext uri="{FF2B5EF4-FFF2-40B4-BE49-F238E27FC236}">
                <a16:creationId xmlns:a16="http://schemas.microsoft.com/office/drawing/2014/main" id="{899672EB-5E37-4928-8331-F2C8C32AD6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7119" y="5546618"/>
            <a:ext cx="549383" cy="549383"/>
          </a:xfrm>
          <a:prstGeom prst="rect">
            <a:avLst/>
          </a:prstGeom>
        </p:spPr>
      </p:pic>
      <p:sp>
        <p:nvSpPr>
          <p:cNvPr id="21" name="テキスト ボックス 20">
            <a:extLst>
              <a:ext uri="{FF2B5EF4-FFF2-40B4-BE49-F238E27FC236}">
                <a16:creationId xmlns:a16="http://schemas.microsoft.com/office/drawing/2014/main" id="{A56E662F-65CB-4A52-AFF9-CAD363398722}"/>
              </a:ext>
            </a:extLst>
          </p:cNvPr>
          <p:cNvSpPr txBox="1"/>
          <p:nvPr/>
        </p:nvSpPr>
        <p:spPr>
          <a:xfrm>
            <a:off x="1405598" y="6066999"/>
            <a:ext cx="667943"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私</a:t>
            </a:r>
            <a:endParaRPr lang="en-US" altLang="ja-JP" dirty="0"/>
          </a:p>
        </p:txBody>
      </p:sp>
      <p:sp>
        <p:nvSpPr>
          <p:cNvPr id="22" name="吹き出し: 角を丸めた四角形 21">
            <a:extLst>
              <a:ext uri="{FF2B5EF4-FFF2-40B4-BE49-F238E27FC236}">
                <a16:creationId xmlns:a16="http://schemas.microsoft.com/office/drawing/2014/main" id="{06F18590-FCFD-4808-914F-9C0D890E2EE9}"/>
              </a:ext>
            </a:extLst>
          </p:cNvPr>
          <p:cNvSpPr/>
          <p:nvPr/>
        </p:nvSpPr>
        <p:spPr>
          <a:xfrm>
            <a:off x="2245556" y="4952134"/>
            <a:ext cx="1101326" cy="435525"/>
          </a:xfrm>
          <a:prstGeom prst="wedgeRoundRectCallout">
            <a:avLst>
              <a:gd name="adj1" fmla="val -66791"/>
              <a:gd name="adj2" fmla="val 6385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en-US" altLang="ja-JP" dirty="0"/>
              <a:t>…</a:t>
            </a:r>
            <a:endParaRPr kumimoji="1" lang="ja-JP" altLang="en-US" dirty="0"/>
          </a:p>
        </p:txBody>
      </p:sp>
      <p:pic>
        <p:nvPicPr>
          <p:cNvPr id="25" name="Graphic 39">
            <a:extLst>
              <a:ext uri="{FF2B5EF4-FFF2-40B4-BE49-F238E27FC236}">
                <a16:creationId xmlns:a16="http://schemas.microsoft.com/office/drawing/2014/main" id="{CA4CE388-9DC3-4CD6-869B-C0E490C0CD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7119" y="3421007"/>
            <a:ext cx="549383" cy="510510"/>
          </a:xfrm>
          <a:prstGeom prst="rect">
            <a:avLst/>
          </a:prstGeom>
        </p:spPr>
      </p:pic>
      <p:sp>
        <p:nvSpPr>
          <p:cNvPr id="26" name="テキスト ボックス 25">
            <a:extLst>
              <a:ext uri="{FF2B5EF4-FFF2-40B4-BE49-F238E27FC236}">
                <a16:creationId xmlns:a16="http://schemas.microsoft.com/office/drawing/2014/main" id="{762C38C9-8F49-4920-A580-E6C1B9027D89}"/>
              </a:ext>
            </a:extLst>
          </p:cNvPr>
          <p:cNvSpPr txBox="1"/>
          <p:nvPr/>
        </p:nvSpPr>
        <p:spPr>
          <a:xfrm>
            <a:off x="1405598" y="3941388"/>
            <a:ext cx="667943" cy="337130"/>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私</a:t>
            </a:r>
            <a:endParaRPr lang="en-US" altLang="ja-JP" dirty="0"/>
          </a:p>
        </p:txBody>
      </p:sp>
      <p:sp>
        <p:nvSpPr>
          <p:cNvPr id="27" name="吹き出し: 角を丸めた四角形 26">
            <a:extLst>
              <a:ext uri="{FF2B5EF4-FFF2-40B4-BE49-F238E27FC236}">
                <a16:creationId xmlns:a16="http://schemas.microsoft.com/office/drawing/2014/main" id="{F1342968-438D-407A-9998-D1FA926D315C}"/>
              </a:ext>
            </a:extLst>
          </p:cNvPr>
          <p:cNvSpPr/>
          <p:nvPr/>
        </p:nvSpPr>
        <p:spPr>
          <a:xfrm>
            <a:off x="2245555" y="2617610"/>
            <a:ext cx="5726593" cy="770550"/>
          </a:xfrm>
          <a:prstGeom prst="wedgeRoundRectCallout">
            <a:avLst>
              <a:gd name="adj1" fmla="val -53894"/>
              <a:gd name="adj2" fmla="val 3965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dirty="0"/>
              <a:t>あとは、メインが先行して本番稼働する中で、サブ側での作業影響を極力減らすためにも分けたほうが良いです。</a:t>
            </a:r>
          </a:p>
        </p:txBody>
      </p:sp>
      <p:pic>
        <p:nvPicPr>
          <p:cNvPr id="28" name="Graphic 39">
            <a:extLst>
              <a:ext uri="{FF2B5EF4-FFF2-40B4-BE49-F238E27FC236}">
                <a16:creationId xmlns:a16="http://schemas.microsoft.com/office/drawing/2014/main" id="{97F370C0-F640-445C-ADF1-81B6640F0F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1903" y="4344601"/>
            <a:ext cx="549383" cy="549383"/>
          </a:xfrm>
          <a:prstGeom prst="rect">
            <a:avLst/>
          </a:prstGeom>
        </p:spPr>
      </p:pic>
      <p:sp>
        <p:nvSpPr>
          <p:cNvPr id="29" name="テキスト ボックス 28">
            <a:extLst>
              <a:ext uri="{FF2B5EF4-FFF2-40B4-BE49-F238E27FC236}">
                <a16:creationId xmlns:a16="http://schemas.microsoft.com/office/drawing/2014/main" id="{FE2BEF1C-E46A-452E-8D73-8F348EF5E332}"/>
              </a:ext>
            </a:extLst>
          </p:cNvPr>
          <p:cNvSpPr txBox="1"/>
          <p:nvPr/>
        </p:nvSpPr>
        <p:spPr>
          <a:xfrm>
            <a:off x="9337047" y="4864982"/>
            <a:ext cx="1647648"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sz="1600" dirty="0"/>
              <a:t>コンサル的な人</a:t>
            </a:r>
            <a:endParaRPr lang="en-US" altLang="ja-JP" sz="1600" dirty="0"/>
          </a:p>
        </p:txBody>
      </p:sp>
      <p:sp>
        <p:nvSpPr>
          <p:cNvPr id="30" name="吹き出し: 角を丸めた四角形 29">
            <a:extLst>
              <a:ext uri="{FF2B5EF4-FFF2-40B4-BE49-F238E27FC236}">
                <a16:creationId xmlns:a16="http://schemas.microsoft.com/office/drawing/2014/main" id="{A517B83C-23A6-4AC1-A292-41010C6CD30F}"/>
              </a:ext>
            </a:extLst>
          </p:cNvPr>
          <p:cNvSpPr/>
          <p:nvPr/>
        </p:nvSpPr>
        <p:spPr>
          <a:xfrm>
            <a:off x="2608397" y="3852088"/>
            <a:ext cx="6807896" cy="510510"/>
          </a:xfrm>
          <a:prstGeom prst="wedgeRoundRectCallout">
            <a:avLst>
              <a:gd name="adj1" fmla="val 56722"/>
              <a:gd name="adj2" fmla="val 42920"/>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kumimoji="1" lang="ja-JP" altLang="en-US" dirty="0"/>
              <a:t>分かりました。</a:t>
            </a:r>
            <a:r>
              <a:rPr kumimoji="1" lang="en-US" altLang="ja-JP" dirty="0"/>
              <a:t>VPC</a:t>
            </a:r>
            <a:r>
              <a:rPr kumimoji="1" lang="ja-JP" altLang="en-US" dirty="0"/>
              <a:t>は分割でいいので、アカウントは</a:t>
            </a:r>
            <a:r>
              <a:rPr kumimoji="1" lang="en-US" altLang="ja-JP" dirty="0"/>
              <a:t>1</a:t>
            </a:r>
            <a:r>
              <a:rPr kumimoji="1" lang="ja-JP" altLang="en-US" dirty="0"/>
              <a:t>つにならない？</a:t>
            </a:r>
          </a:p>
        </p:txBody>
      </p:sp>
    </p:spTree>
    <p:extLst>
      <p:ext uri="{BB962C8B-B14F-4D97-AF65-F5344CB8AC3E}">
        <p14:creationId xmlns:p14="http://schemas.microsoft.com/office/powerpoint/2010/main" val="43860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8" grpId="0"/>
      <p:bldP spid="19" grpId="0" animBg="1"/>
      <p:bldP spid="21" grpId="0"/>
      <p:bldP spid="22" grpId="0" animBg="1"/>
      <p:bldP spid="26" grpId="0"/>
      <p:bldP spid="27" grpId="0" animBg="1"/>
      <p:bldP spid="29" grpId="0"/>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0AC4D-698A-4446-A6B6-EF162C80BC48}"/>
              </a:ext>
            </a:extLst>
          </p:cNvPr>
          <p:cNvSpPr>
            <a:spLocks noGrp="1"/>
          </p:cNvSpPr>
          <p:nvPr>
            <p:ph type="title"/>
          </p:nvPr>
        </p:nvSpPr>
        <p:spPr/>
        <p:txBody>
          <a:bodyPr/>
          <a:lstStyle/>
          <a:p>
            <a:r>
              <a:rPr kumimoji="1" lang="ja-JP" altLang="en-US" dirty="0"/>
              <a:t>あとがき</a:t>
            </a:r>
          </a:p>
        </p:txBody>
      </p:sp>
      <p:sp>
        <p:nvSpPr>
          <p:cNvPr id="3" name="コンテンツ プレースホルダー 2">
            <a:extLst>
              <a:ext uri="{FF2B5EF4-FFF2-40B4-BE49-F238E27FC236}">
                <a16:creationId xmlns:a16="http://schemas.microsoft.com/office/drawing/2014/main" id="{68AD6BDC-F2B3-419F-91EE-565F12159265}"/>
              </a:ext>
            </a:extLst>
          </p:cNvPr>
          <p:cNvSpPr>
            <a:spLocks noGrp="1"/>
          </p:cNvSpPr>
          <p:nvPr>
            <p:ph idx="1"/>
          </p:nvPr>
        </p:nvSpPr>
        <p:spPr/>
        <p:txBody>
          <a:bodyPr/>
          <a:lstStyle/>
          <a:p>
            <a:r>
              <a:rPr kumimoji="1" lang="ja-JP" altLang="en-US" dirty="0"/>
              <a:t>この資料を作成している現時点では、まだアカウントの検討に決着がついていません。</a:t>
            </a:r>
            <a:endParaRPr kumimoji="1" lang="en-US" altLang="ja-JP" dirty="0"/>
          </a:p>
          <a:p>
            <a:endParaRPr lang="en-US" altLang="ja-JP" dirty="0"/>
          </a:p>
          <a:p>
            <a:r>
              <a:rPr kumimoji="1" lang="en-US" altLang="ja-JP" dirty="0"/>
              <a:t>AWS</a:t>
            </a:r>
            <a:r>
              <a:rPr kumimoji="1" lang="ja-JP" altLang="en-US" dirty="0"/>
              <a:t>アカウントにしろ</a:t>
            </a:r>
            <a:r>
              <a:rPr kumimoji="1" lang="en-US" altLang="ja-JP" dirty="0"/>
              <a:t>VPC</a:t>
            </a:r>
            <a:r>
              <a:rPr kumimoji="1" lang="ja-JP" altLang="en-US" dirty="0"/>
              <a:t>にしろ、</a:t>
            </a:r>
            <a:r>
              <a:rPr kumimoji="1" lang="en-US" altLang="ja-JP" dirty="0"/>
              <a:t>1</a:t>
            </a:r>
            <a:r>
              <a:rPr kumimoji="1" lang="ja-JP" altLang="en-US" dirty="0"/>
              <a:t>つにしようが分割しようが、</a:t>
            </a:r>
            <a:br>
              <a:rPr kumimoji="1" lang="en-US" altLang="ja-JP" dirty="0"/>
            </a:br>
            <a:r>
              <a:rPr kumimoji="1" lang="ja-JP" altLang="en-US" dirty="0"/>
              <a:t>技術的に実現可能な範囲に致命的な差はないため、</a:t>
            </a:r>
            <a:br>
              <a:rPr lang="en-US" altLang="ja-JP" dirty="0"/>
            </a:br>
            <a:r>
              <a:rPr lang="ja-JP" altLang="en-US" dirty="0"/>
              <a:t>最終的には決めの問題になりがちなのかなと感じました。</a:t>
            </a:r>
            <a:endParaRPr lang="en-US" altLang="ja-JP" dirty="0"/>
          </a:p>
          <a:p>
            <a:endParaRPr kumimoji="1" lang="en-US" altLang="ja-JP" dirty="0"/>
          </a:p>
          <a:p>
            <a:r>
              <a:rPr lang="ja-JP" altLang="en-US" dirty="0"/>
              <a:t>また今回のような </a:t>
            </a:r>
            <a:r>
              <a:rPr lang="en-US" altLang="ja-JP" dirty="0" err="1"/>
              <a:t>SIer</a:t>
            </a:r>
            <a:r>
              <a:rPr lang="ja-JP" altLang="en-US" dirty="0"/>
              <a:t>－顧客 の関係で、顧客自身が運用せず外注するケースでは、</a:t>
            </a:r>
            <a:br>
              <a:rPr lang="en-US" altLang="ja-JP" dirty="0"/>
            </a:br>
            <a:r>
              <a:rPr lang="ja-JP" altLang="en-US" dirty="0"/>
              <a:t>多少何かの運用作業が面倒になろうと政治的な観点でどちらかに倒されることもあるの</a:t>
            </a:r>
            <a:br>
              <a:rPr lang="en-US" altLang="ja-JP" dirty="0"/>
            </a:br>
            <a:r>
              <a:rPr lang="ja-JP" altLang="en-US" dirty="0"/>
              <a:t>ではないかな～と想像してしまうケースでした。</a:t>
            </a:r>
            <a:endParaRPr kumimoji="1" lang="en-US" altLang="ja-JP" dirty="0"/>
          </a:p>
          <a:p>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F54E0CC9-CA75-4D36-A6CF-3CBE156C21B8}"/>
              </a:ext>
            </a:extLst>
          </p:cNvPr>
          <p:cNvSpPr>
            <a:spLocks noGrp="1"/>
          </p:cNvSpPr>
          <p:nvPr>
            <p:ph type="sldNum" sz="quarter" idx="12"/>
          </p:nvPr>
        </p:nvSpPr>
        <p:spPr/>
        <p:txBody>
          <a:bodyPr/>
          <a:lstStyle/>
          <a:p>
            <a:fld id="{18029EA4-AF32-436D-8A72-F6CA84DC83B2}" type="slidenum">
              <a:rPr kumimoji="1" lang="ja-JP" altLang="en-US" smtClean="0"/>
              <a:t>11</a:t>
            </a:fld>
            <a:endParaRPr kumimoji="1" lang="ja-JP" altLang="en-US"/>
          </a:p>
        </p:txBody>
      </p:sp>
    </p:spTree>
    <p:extLst>
      <p:ext uri="{BB962C8B-B14F-4D97-AF65-F5344CB8AC3E}">
        <p14:creationId xmlns:p14="http://schemas.microsoft.com/office/powerpoint/2010/main" val="1168662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976BAAA-75A1-48AA-B7DE-B6B80709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65A5F259-CDF7-4A15-A66C-A9939D23E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タイトル 3">
            <a:extLst>
              <a:ext uri="{FF2B5EF4-FFF2-40B4-BE49-F238E27FC236}">
                <a16:creationId xmlns:a16="http://schemas.microsoft.com/office/drawing/2014/main" id="{B0F1EFEB-DD6F-4632-94DA-DB8D7D3F3BAD}"/>
              </a:ext>
            </a:extLst>
          </p:cNvPr>
          <p:cNvSpPr>
            <a:spLocks noGrp="1"/>
          </p:cNvSpPr>
          <p:nvPr>
            <p:ph type="title"/>
          </p:nvPr>
        </p:nvSpPr>
        <p:spPr>
          <a:xfrm>
            <a:off x="913795" y="1257301"/>
            <a:ext cx="6672865" cy="4343399"/>
          </a:xfrm>
        </p:spPr>
        <p:txBody>
          <a:bodyPr vert="horz" lIns="91440" tIns="45720" rIns="91440" bIns="45720" rtlCol="0" anchor="ctr">
            <a:normAutofit/>
          </a:bodyPr>
          <a:lstStyle/>
          <a:p>
            <a:r>
              <a:rPr kumimoji="1" lang="ja-JP" altLang="en-US" sz="5400" dirty="0"/>
              <a:t>第</a:t>
            </a:r>
            <a:r>
              <a:rPr lang="en-US" altLang="ja-JP" sz="5400" dirty="0"/>
              <a:t>2</a:t>
            </a:r>
            <a:r>
              <a:rPr kumimoji="1" lang="ja-JP" altLang="en-US" sz="5400" dirty="0"/>
              <a:t>話</a:t>
            </a:r>
            <a:br>
              <a:rPr kumimoji="1" lang="en-US" altLang="ja-JP" sz="5400" dirty="0"/>
            </a:br>
            <a:br>
              <a:rPr kumimoji="1" lang="en-US" altLang="ja-JP" sz="5400" dirty="0"/>
            </a:br>
            <a:r>
              <a:rPr kumimoji="1" lang="ja-JP" altLang="en-US" sz="4800" dirty="0"/>
              <a:t>マルチ</a:t>
            </a:r>
            <a:r>
              <a:rPr kumimoji="1" lang="en-US" altLang="ja-JP" sz="4800" dirty="0"/>
              <a:t>AZ</a:t>
            </a:r>
            <a:r>
              <a:rPr kumimoji="1" lang="ja-JP" altLang="en-US" sz="4800" dirty="0"/>
              <a:t>は</a:t>
            </a:r>
            <a:br>
              <a:rPr kumimoji="1" lang="en-US" altLang="ja-JP" sz="4800" dirty="0"/>
            </a:br>
            <a:r>
              <a:rPr kumimoji="1" lang="en-US" altLang="ja-JP" sz="4800" dirty="0"/>
              <a:t>2AZ</a:t>
            </a:r>
            <a:r>
              <a:rPr kumimoji="1" lang="ja-JP" altLang="en-US" sz="4800" dirty="0"/>
              <a:t>？</a:t>
            </a:r>
            <a:r>
              <a:rPr kumimoji="1" lang="en-US" altLang="ja-JP" sz="4800" dirty="0"/>
              <a:t>3AZ</a:t>
            </a:r>
            <a:r>
              <a:rPr kumimoji="1" lang="ja-JP" altLang="en-US" sz="4800" dirty="0"/>
              <a:t>？</a:t>
            </a:r>
            <a:endParaRPr kumimoji="1" lang="en-US" altLang="ja-JP" sz="5400" dirty="0"/>
          </a:p>
        </p:txBody>
      </p:sp>
      <p:sp>
        <p:nvSpPr>
          <p:cNvPr id="6" name="スライド番号プレースホルダー 5">
            <a:extLst>
              <a:ext uri="{FF2B5EF4-FFF2-40B4-BE49-F238E27FC236}">
                <a16:creationId xmlns:a16="http://schemas.microsoft.com/office/drawing/2014/main" id="{5C3B6C2A-5F86-4C3A-A108-CFDEBBCC6325}"/>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18029EA4-AF32-436D-8A72-F6CA84DC83B2}" type="slidenum">
              <a:rPr kumimoji="1" lang="en-US" altLang="ja-JP" smtClean="0"/>
              <a:pPr defTabSz="914400">
                <a:spcAft>
                  <a:spcPts val="600"/>
                </a:spcAft>
              </a:pPr>
              <a:t>12</a:t>
            </a:fld>
            <a:endParaRPr kumimoji="1" lang="en-US" altLang="ja-JP"/>
          </a:p>
        </p:txBody>
      </p:sp>
    </p:spTree>
    <p:extLst>
      <p:ext uri="{BB962C8B-B14F-4D97-AF65-F5344CB8AC3E}">
        <p14:creationId xmlns:p14="http://schemas.microsoft.com/office/powerpoint/2010/main" val="4062937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98B71C-7659-4585-8186-D81EBE8AC6F8}"/>
              </a:ext>
            </a:extLst>
          </p:cNvPr>
          <p:cNvSpPr>
            <a:spLocks noGrp="1"/>
          </p:cNvSpPr>
          <p:nvPr>
            <p:ph type="title"/>
          </p:nvPr>
        </p:nvSpPr>
        <p:spPr/>
        <p:txBody>
          <a:bodyPr/>
          <a:lstStyle/>
          <a:p>
            <a:r>
              <a:rPr kumimoji="1" lang="ja-JP" altLang="en-US" dirty="0"/>
              <a:t>まえがき</a:t>
            </a:r>
          </a:p>
        </p:txBody>
      </p:sp>
      <p:sp>
        <p:nvSpPr>
          <p:cNvPr id="3" name="コンテンツ プレースホルダー 2">
            <a:extLst>
              <a:ext uri="{FF2B5EF4-FFF2-40B4-BE49-F238E27FC236}">
                <a16:creationId xmlns:a16="http://schemas.microsoft.com/office/drawing/2014/main" id="{5263C870-7502-4214-AD07-17FC210AF18F}"/>
              </a:ext>
            </a:extLst>
          </p:cNvPr>
          <p:cNvSpPr>
            <a:spLocks noGrp="1"/>
          </p:cNvSpPr>
          <p:nvPr>
            <p:ph idx="1"/>
          </p:nvPr>
        </p:nvSpPr>
        <p:spPr/>
        <p:txBody>
          <a:bodyPr/>
          <a:lstStyle/>
          <a:p>
            <a:r>
              <a:rPr kumimoji="1" lang="ja-JP" altLang="en-US" dirty="0"/>
              <a:t>マルチ</a:t>
            </a:r>
            <a:r>
              <a:rPr kumimoji="1" lang="en-US" altLang="ja-JP" dirty="0"/>
              <a:t>AZ</a:t>
            </a:r>
            <a:r>
              <a:rPr kumimoji="1" lang="ja-JP" altLang="en-US" dirty="0"/>
              <a:t>の設計も</a:t>
            </a:r>
            <a:r>
              <a:rPr kumimoji="1" lang="en-US" altLang="ja-JP" dirty="0"/>
              <a:t>AWS</a:t>
            </a:r>
            <a:r>
              <a:rPr kumimoji="1" lang="ja-JP" altLang="en-US" dirty="0"/>
              <a:t>アカウント設計と同様に議題に上がりやすいものと思います。</a:t>
            </a:r>
            <a:endParaRPr kumimoji="1" lang="en-US" altLang="ja-JP" dirty="0"/>
          </a:p>
          <a:p>
            <a:endParaRPr lang="en-US" altLang="ja-JP" dirty="0"/>
          </a:p>
          <a:p>
            <a:r>
              <a:rPr lang="ja-JP" altLang="en-US" dirty="0"/>
              <a:t>特に</a:t>
            </a:r>
            <a:r>
              <a:rPr lang="en-US" altLang="ja-JP" dirty="0"/>
              <a:t>2019</a:t>
            </a:r>
            <a:r>
              <a:rPr lang="ja-JP" altLang="en-US" dirty="0"/>
              <a:t>年</a:t>
            </a:r>
            <a:r>
              <a:rPr lang="en-US" altLang="ja-JP" dirty="0"/>
              <a:t>8</a:t>
            </a:r>
            <a:r>
              <a:rPr lang="ja-JP" altLang="en-US" dirty="0"/>
              <a:t>月</a:t>
            </a:r>
            <a:r>
              <a:rPr lang="en-US" altLang="ja-JP" dirty="0"/>
              <a:t>23</a:t>
            </a:r>
            <a:r>
              <a:rPr lang="ja-JP" altLang="en-US" dirty="0"/>
              <a:t>日に発生した</a:t>
            </a:r>
            <a:r>
              <a:rPr lang="en-US" altLang="ja-JP" dirty="0"/>
              <a:t>AWS</a:t>
            </a:r>
            <a:r>
              <a:rPr lang="ja-JP" altLang="en-US" dirty="0"/>
              <a:t>東京リージョンの障害（</a:t>
            </a:r>
            <a:r>
              <a:rPr lang="en-US" altLang="ja-JP" dirty="0"/>
              <a:t>※</a:t>
            </a:r>
            <a:r>
              <a:rPr lang="ja-JP" altLang="en-US" dirty="0"/>
              <a:t>）があってからは、</a:t>
            </a:r>
            <a:br>
              <a:rPr lang="en-US" altLang="ja-JP" dirty="0"/>
            </a:br>
            <a:r>
              <a:rPr lang="ja-JP" altLang="en-US" dirty="0"/>
              <a:t>マルチ</a:t>
            </a:r>
            <a:r>
              <a:rPr lang="en-US" altLang="ja-JP" dirty="0"/>
              <a:t>AZ</a:t>
            </a:r>
            <a:r>
              <a:rPr lang="ja-JP" altLang="en-US" dirty="0"/>
              <a:t>は</a:t>
            </a:r>
            <a:r>
              <a:rPr lang="en-US" altLang="ja-JP" dirty="0"/>
              <a:t>3AZ</a:t>
            </a:r>
            <a:r>
              <a:rPr lang="ja-JP" altLang="en-US" dirty="0"/>
              <a:t>にした方がいいのではと考える人もいる様子。</a:t>
            </a:r>
            <a:endParaRPr lang="en-US" altLang="ja-JP" dirty="0"/>
          </a:p>
          <a:p>
            <a:endParaRPr kumimoji="1" lang="en-US" altLang="ja-JP" dirty="0"/>
          </a:p>
          <a:p>
            <a:r>
              <a:rPr lang="en-US" altLang="ja-JP" dirty="0"/>
              <a:t>2AZ</a:t>
            </a:r>
            <a:r>
              <a:rPr lang="ja-JP" altLang="en-US" dirty="0"/>
              <a:t>と</a:t>
            </a:r>
            <a:r>
              <a:rPr lang="en-US" altLang="ja-JP" dirty="0"/>
              <a:t>3AZ</a:t>
            </a:r>
            <a:r>
              <a:rPr lang="ja-JP" altLang="en-US" dirty="0"/>
              <a:t>を比較した内容と、最終的にどのようにマルチ</a:t>
            </a:r>
            <a:r>
              <a:rPr lang="en-US" altLang="ja-JP" dirty="0"/>
              <a:t>AZ</a:t>
            </a:r>
            <a:r>
              <a:rPr lang="ja-JP" altLang="en-US" dirty="0"/>
              <a:t>構成が決まったか書き記します。</a:t>
            </a:r>
            <a:endParaRPr kumimoji="1" lang="en-US" altLang="ja-JP" dirty="0"/>
          </a:p>
          <a:p>
            <a:endParaRPr kumimoji="1" lang="en-US" altLang="ja-JP" dirty="0"/>
          </a:p>
          <a:p>
            <a:pPr marL="36900" indent="0">
              <a:buNone/>
            </a:pPr>
            <a:r>
              <a:rPr kumimoji="1" lang="ja-JP" altLang="en-US" sz="1800" dirty="0"/>
              <a:t>（</a:t>
            </a:r>
            <a:r>
              <a:rPr kumimoji="1" lang="en-US" altLang="ja-JP" sz="1800" dirty="0"/>
              <a:t>※</a:t>
            </a:r>
            <a:r>
              <a:rPr kumimoji="1" lang="ja-JP" altLang="en-US" sz="1800" dirty="0"/>
              <a:t>）東京リージョンの</a:t>
            </a:r>
            <a:r>
              <a:rPr kumimoji="1" lang="en-US" altLang="ja-JP" sz="1800" dirty="0"/>
              <a:t>1</a:t>
            </a:r>
            <a:r>
              <a:rPr kumimoji="1" lang="ja-JP" altLang="en-US" sz="1800" dirty="0"/>
              <a:t>つの</a:t>
            </a:r>
            <a:r>
              <a:rPr kumimoji="1" lang="en-US" altLang="ja-JP" sz="1800" dirty="0"/>
              <a:t>AZ</a:t>
            </a:r>
            <a:r>
              <a:rPr kumimoji="1" lang="ja-JP" altLang="en-US" sz="1800" dirty="0"/>
              <a:t>で、物理機器のオーバーヒートにより一部の</a:t>
            </a:r>
            <a:r>
              <a:rPr kumimoji="1" lang="en-US" altLang="ja-JP" sz="1800" dirty="0"/>
              <a:t>EC2</a:t>
            </a:r>
            <a:r>
              <a:rPr kumimoji="1" lang="ja-JP" altLang="en-US" sz="1800" dirty="0"/>
              <a:t>の停止や</a:t>
            </a:r>
            <a:r>
              <a:rPr kumimoji="1" lang="en-US" altLang="ja-JP" sz="1800" dirty="0"/>
              <a:t>EBS</a:t>
            </a:r>
            <a:r>
              <a:rPr kumimoji="1" lang="ja-JP" altLang="en-US" sz="1800" dirty="0"/>
              <a:t>のパフォーマンス劣化、その他当該</a:t>
            </a:r>
            <a:r>
              <a:rPr kumimoji="1" lang="en-US" altLang="ja-JP" sz="1800" dirty="0"/>
              <a:t>AZ</a:t>
            </a:r>
            <a:r>
              <a:rPr kumimoji="1" lang="ja-JP" altLang="en-US" sz="1800" dirty="0"/>
              <a:t>の他のサービスに影響が発生したもの。マルチ</a:t>
            </a:r>
            <a:r>
              <a:rPr kumimoji="1" lang="en-US" altLang="ja-JP" sz="1800" dirty="0"/>
              <a:t>AZ</a:t>
            </a:r>
            <a:r>
              <a:rPr kumimoji="1" lang="ja-JP" altLang="en-US" sz="1800" dirty="0"/>
              <a:t>で</a:t>
            </a:r>
            <a:r>
              <a:rPr kumimoji="1" lang="en-US" altLang="ja-JP" sz="1800" dirty="0"/>
              <a:t>ALB</a:t>
            </a:r>
            <a:r>
              <a:rPr kumimoji="1" lang="ja-JP" altLang="en-US" sz="1800" dirty="0"/>
              <a:t>を構成したアプリケーションも、高頻度で </a:t>
            </a:r>
            <a:r>
              <a:rPr lang="en-US" altLang="ja-JP" sz="1800" dirty="0">
                <a:effectLst/>
              </a:rPr>
              <a:t>Internal Server Error </a:t>
            </a:r>
            <a:r>
              <a:rPr lang="ja-JP" altLang="en-US" sz="1800" dirty="0">
                <a:effectLst/>
              </a:rPr>
              <a:t>を返すなどもあった。</a:t>
            </a:r>
            <a:endParaRPr kumimoji="1" lang="ja-JP" altLang="en-US" sz="1800" dirty="0"/>
          </a:p>
        </p:txBody>
      </p:sp>
      <p:sp>
        <p:nvSpPr>
          <p:cNvPr id="4" name="スライド番号プレースホルダー 3">
            <a:extLst>
              <a:ext uri="{FF2B5EF4-FFF2-40B4-BE49-F238E27FC236}">
                <a16:creationId xmlns:a16="http://schemas.microsoft.com/office/drawing/2014/main" id="{E7ACFE31-B1E4-46E1-B1AC-C3FADFE3777A}"/>
              </a:ext>
            </a:extLst>
          </p:cNvPr>
          <p:cNvSpPr>
            <a:spLocks noGrp="1"/>
          </p:cNvSpPr>
          <p:nvPr>
            <p:ph type="sldNum" sz="quarter" idx="12"/>
          </p:nvPr>
        </p:nvSpPr>
        <p:spPr/>
        <p:txBody>
          <a:bodyPr/>
          <a:lstStyle/>
          <a:p>
            <a:fld id="{18029EA4-AF32-436D-8A72-F6CA84DC83B2}" type="slidenum">
              <a:rPr kumimoji="1" lang="ja-JP" altLang="en-US" smtClean="0"/>
              <a:t>13</a:t>
            </a:fld>
            <a:endParaRPr kumimoji="1" lang="ja-JP" altLang="en-US"/>
          </a:p>
        </p:txBody>
      </p:sp>
    </p:spTree>
    <p:extLst>
      <p:ext uri="{BB962C8B-B14F-4D97-AF65-F5344CB8AC3E}">
        <p14:creationId xmlns:p14="http://schemas.microsoft.com/office/powerpoint/2010/main" val="2046670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193B30-AD5A-4CBD-8030-76B2A7641D1E}"/>
              </a:ext>
            </a:extLst>
          </p:cNvPr>
          <p:cNvSpPr>
            <a:spLocks noGrp="1"/>
          </p:cNvSpPr>
          <p:nvPr>
            <p:ph type="title"/>
          </p:nvPr>
        </p:nvSpPr>
        <p:spPr/>
        <p:txBody>
          <a:bodyPr/>
          <a:lstStyle/>
          <a:p>
            <a:r>
              <a:rPr kumimoji="1" lang="ja-JP" altLang="en-US" dirty="0"/>
              <a:t>登場人物・背景</a:t>
            </a:r>
          </a:p>
        </p:txBody>
      </p:sp>
      <p:sp>
        <p:nvSpPr>
          <p:cNvPr id="4" name="スライド番号プレースホルダー 3">
            <a:extLst>
              <a:ext uri="{FF2B5EF4-FFF2-40B4-BE49-F238E27FC236}">
                <a16:creationId xmlns:a16="http://schemas.microsoft.com/office/drawing/2014/main" id="{46A6CD13-2EC7-4299-A4CF-1B546B4A29B5}"/>
              </a:ext>
            </a:extLst>
          </p:cNvPr>
          <p:cNvSpPr>
            <a:spLocks noGrp="1"/>
          </p:cNvSpPr>
          <p:nvPr>
            <p:ph type="sldNum" sz="quarter" idx="12"/>
          </p:nvPr>
        </p:nvSpPr>
        <p:spPr/>
        <p:txBody>
          <a:bodyPr/>
          <a:lstStyle/>
          <a:p>
            <a:fld id="{18029EA4-AF32-436D-8A72-F6CA84DC83B2}" type="slidenum">
              <a:rPr kumimoji="1" lang="ja-JP" altLang="en-US" smtClean="0"/>
              <a:t>14</a:t>
            </a:fld>
            <a:endParaRPr kumimoji="1" lang="ja-JP" altLang="en-US"/>
          </a:p>
        </p:txBody>
      </p:sp>
      <p:sp>
        <p:nvSpPr>
          <p:cNvPr id="5" name="コンテンツ プレースホルダー 2">
            <a:extLst>
              <a:ext uri="{FF2B5EF4-FFF2-40B4-BE49-F238E27FC236}">
                <a16:creationId xmlns:a16="http://schemas.microsoft.com/office/drawing/2014/main" id="{9DD01F34-6439-47D0-B4F6-F5CC51778B90}"/>
              </a:ext>
            </a:extLst>
          </p:cNvPr>
          <p:cNvSpPr txBox="1">
            <a:spLocks/>
          </p:cNvSpPr>
          <p:nvPr/>
        </p:nvSpPr>
        <p:spPr>
          <a:xfrm>
            <a:off x="5939161" y="1732449"/>
            <a:ext cx="5328396"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kumimoji="1"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panose="05000000000000000000" pitchFamily="2" charset="2"/>
              <a:buChar char="n"/>
              <a:defRPr kumimoji="1"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panose="05000000000000000000" pitchFamily="2" charset="2"/>
              <a:buChar char="Ø"/>
              <a:defRPr kumimoji="1"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panose="05000000000000000000" pitchFamily="2" charset="2"/>
              <a:buChar char="l"/>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ja-JP" altLang="en-US" dirty="0"/>
              <a:t>システムの非機能要件で稼働率</a:t>
            </a:r>
            <a:r>
              <a:rPr lang="en-US" altLang="ja-JP" dirty="0"/>
              <a:t>99.99</a:t>
            </a:r>
            <a:r>
              <a:rPr lang="ja-JP" altLang="en-US" dirty="0"/>
              <a:t>％の</a:t>
            </a:r>
            <a:r>
              <a:rPr lang="en-US" altLang="ja-JP" dirty="0"/>
              <a:t>SLA</a:t>
            </a:r>
            <a:r>
              <a:rPr lang="ja-JP" altLang="en-US" dirty="0"/>
              <a:t>があるため、マルチ</a:t>
            </a:r>
            <a:r>
              <a:rPr lang="en-US" altLang="ja-JP" dirty="0"/>
              <a:t>AZ</a:t>
            </a:r>
            <a:r>
              <a:rPr lang="ja-JP" altLang="en-US" dirty="0"/>
              <a:t>化は必須</a:t>
            </a:r>
            <a:endParaRPr lang="en-US" altLang="ja-JP" dirty="0"/>
          </a:p>
          <a:p>
            <a:r>
              <a:rPr lang="en-US" altLang="ja-JP" dirty="0"/>
              <a:t>3AZ</a:t>
            </a:r>
            <a:r>
              <a:rPr lang="ja-JP" altLang="en-US" dirty="0"/>
              <a:t>化が必須という要件はない</a:t>
            </a:r>
            <a:endParaRPr lang="en-US" altLang="ja-JP" dirty="0"/>
          </a:p>
          <a:p>
            <a:r>
              <a:rPr lang="ja-JP" altLang="en-US" dirty="0"/>
              <a:t>業務要件を読み取る限り、</a:t>
            </a:r>
            <a:r>
              <a:rPr lang="en-US" altLang="ja-JP" dirty="0"/>
              <a:t>3AZ</a:t>
            </a:r>
            <a:r>
              <a:rPr lang="ja-JP" altLang="en-US" dirty="0"/>
              <a:t>化にコストをかける程重要度が高いシステムとは判断せず、安価な</a:t>
            </a:r>
            <a:r>
              <a:rPr lang="en-US" altLang="ja-JP" dirty="0"/>
              <a:t>2AZ</a:t>
            </a:r>
            <a:r>
              <a:rPr lang="ja-JP" altLang="en-US" dirty="0"/>
              <a:t>の構成で提案</a:t>
            </a:r>
            <a:endParaRPr lang="en-US" altLang="ja-JP" dirty="0"/>
          </a:p>
          <a:p>
            <a:endParaRPr lang="en-US" altLang="ja-JP" dirty="0"/>
          </a:p>
        </p:txBody>
      </p:sp>
      <p:sp>
        <p:nvSpPr>
          <p:cNvPr id="6" name="Rectangle 100">
            <a:extLst>
              <a:ext uri="{FF2B5EF4-FFF2-40B4-BE49-F238E27FC236}">
                <a16:creationId xmlns:a16="http://schemas.microsoft.com/office/drawing/2014/main" id="{B1045A65-D002-475E-9BD1-AD65A8693CDD}"/>
              </a:ext>
            </a:extLst>
          </p:cNvPr>
          <p:cNvSpPr/>
          <p:nvPr/>
        </p:nvSpPr>
        <p:spPr>
          <a:xfrm>
            <a:off x="1168446" y="2064058"/>
            <a:ext cx="1765300" cy="2210539"/>
          </a:xfrm>
          <a:prstGeom prst="rect">
            <a:avLst/>
          </a:prstGeom>
          <a:noFill/>
          <a:ln w="12700">
            <a:solidFill>
              <a:srgbClr val="8FA7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ja-JP" altLang="en-US" sz="1200" dirty="0">
                <a:solidFill>
                  <a:srgbClr val="8FA7C4"/>
                </a:solidFill>
              </a:rPr>
              <a:t>　</a:t>
            </a:r>
            <a:r>
              <a:rPr kumimoji="1" lang="en-US" altLang="ja-JP"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SIer</a:t>
            </a:r>
            <a:endParaRPr kumimoji="1"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7" name="Graphic 59">
            <a:extLst>
              <a:ext uri="{FF2B5EF4-FFF2-40B4-BE49-F238E27FC236}">
                <a16:creationId xmlns:a16="http://schemas.microsoft.com/office/drawing/2014/main" id="{24F08F34-B0FF-4FDB-BDC1-D265483EB3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8446" y="2064059"/>
            <a:ext cx="469900" cy="469900"/>
          </a:xfrm>
          <a:prstGeom prst="rect">
            <a:avLst/>
          </a:prstGeom>
        </p:spPr>
      </p:pic>
      <p:sp>
        <p:nvSpPr>
          <p:cNvPr id="8" name="Rectangle 100">
            <a:extLst>
              <a:ext uri="{FF2B5EF4-FFF2-40B4-BE49-F238E27FC236}">
                <a16:creationId xmlns:a16="http://schemas.microsoft.com/office/drawing/2014/main" id="{8F99737A-59A0-448E-BD86-E75EDD707E6C}"/>
              </a:ext>
            </a:extLst>
          </p:cNvPr>
          <p:cNvSpPr/>
          <p:nvPr/>
        </p:nvSpPr>
        <p:spPr>
          <a:xfrm>
            <a:off x="3281331" y="2064058"/>
            <a:ext cx="1765300" cy="2210539"/>
          </a:xfrm>
          <a:prstGeom prst="rect">
            <a:avLst/>
          </a:prstGeom>
          <a:noFill/>
          <a:ln w="12700">
            <a:solidFill>
              <a:srgbClr val="8FA7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kumimoji="1" lang="ja-JP" alt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顧客</a:t>
            </a:r>
            <a:endParaRPr kumimoji="1"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9" name="Graphic 59">
            <a:extLst>
              <a:ext uri="{FF2B5EF4-FFF2-40B4-BE49-F238E27FC236}">
                <a16:creationId xmlns:a16="http://schemas.microsoft.com/office/drawing/2014/main" id="{75BC577B-AF7C-4D2C-B917-7352B924AD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81331" y="2064059"/>
            <a:ext cx="469900" cy="469900"/>
          </a:xfrm>
          <a:prstGeom prst="rect">
            <a:avLst/>
          </a:prstGeom>
        </p:spPr>
      </p:pic>
      <p:pic>
        <p:nvPicPr>
          <p:cNvPr id="10" name="Graphic 39">
            <a:extLst>
              <a:ext uri="{FF2B5EF4-FFF2-40B4-BE49-F238E27FC236}">
                <a16:creationId xmlns:a16="http://schemas.microsoft.com/office/drawing/2014/main" id="{D36C5ADE-D091-4565-8505-EB88D8220B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33839" y="3154308"/>
            <a:ext cx="549383" cy="549383"/>
          </a:xfrm>
          <a:prstGeom prst="rect">
            <a:avLst/>
          </a:prstGeom>
        </p:spPr>
      </p:pic>
      <p:sp>
        <p:nvSpPr>
          <p:cNvPr id="11" name="テキスト ボックス 10">
            <a:extLst>
              <a:ext uri="{FF2B5EF4-FFF2-40B4-BE49-F238E27FC236}">
                <a16:creationId xmlns:a16="http://schemas.microsoft.com/office/drawing/2014/main" id="{131A34B4-7004-4460-B8B1-6050BEE8C723}"/>
              </a:ext>
            </a:extLst>
          </p:cNvPr>
          <p:cNvSpPr txBox="1"/>
          <p:nvPr/>
        </p:nvSpPr>
        <p:spPr>
          <a:xfrm>
            <a:off x="3675355" y="3674689"/>
            <a:ext cx="1065321"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担当者</a:t>
            </a:r>
            <a:endParaRPr lang="en-US" altLang="ja-JP" dirty="0"/>
          </a:p>
        </p:txBody>
      </p:sp>
      <p:pic>
        <p:nvPicPr>
          <p:cNvPr id="12" name="Graphic 39">
            <a:extLst>
              <a:ext uri="{FF2B5EF4-FFF2-40B4-BE49-F238E27FC236}">
                <a16:creationId xmlns:a16="http://schemas.microsoft.com/office/drawing/2014/main" id="{BB0F5D0F-8314-4E1B-A631-DB996ACD8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4673" y="3154308"/>
            <a:ext cx="549383" cy="549383"/>
          </a:xfrm>
          <a:prstGeom prst="rect">
            <a:avLst/>
          </a:prstGeom>
        </p:spPr>
      </p:pic>
      <p:sp>
        <p:nvSpPr>
          <p:cNvPr id="13" name="テキスト ボックス 12">
            <a:extLst>
              <a:ext uri="{FF2B5EF4-FFF2-40B4-BE49-F238E27FC236}">
                <a16:creationId xmlns:a16="http://schemas.microsoft.com/office/drawing/2014/main" id="{5EB1B244-0C24-4A6F-A86E-721ACB753554}"/>
              </a:ext>
            </a:extLst>
          </p:cNvPr>
          <p:cNvSpPr txBox="1"/>
          <p:nvPr/>
        </p:nvSpPr>
        <p:spPr>
          <a:xfrm>
            <a:off x="1833152" y="3674689"/>
            <a:ext cx="667943"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私</a:t>
            </a:r>
            <a:endParaRPr lang="en-US" altLang="ja-JP" dirty="0"/>
          </a:p>
        </p:txBody>
      </p:sp>
    </p:spTree>
    <p:extLst>
      <p:ext uri="{BB962C8B-B14F-4D97-AF65-F5344CB8AC3E}">
        <p14:creationId xmlns:p14="http://schemas.microsoft.com/office/powerpoint/2010/main" val="1418687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4E877A5-36CA-4F3B-9CDE-0D11F8D52946}"/>
              </a:ext>
            </a:extLst>
          </p:cNvPr>
          <p:cNvSpPr>
            <a:spLocks noGrp="1"/>
          </p:cNvSpPr>
          <p:nvPr>
            <p:ph type="sldNum" sz="quarter" idx="12"/>
          </p:nvPr>
        </p:nvSpPr>
        <p:spPr/>
        <p:txBody>
          <a:bodyPr/>
          <a:lstStyle/>
          <a:p>
            <a:fld id="{18029EA4-AF32-436D-8A72-F6CA84DC83B2}" type="slidenum">
              <a:rPr kumimoji="1" lang="ja-JP" altLang="en-US" smtClean="0"/>
              <a:t>15</a:t>
            </a:fld>
            <a:endParaRPr kumimoji="1" lang="ja-JP" altLang="en-US"/>
          </a:p>
        </p:txBody>
      </p:sp>
      <p:pic>
        <p:nvPicPr>
          <p:cNvPr id="5" name="Graphic 39">
            <a:extLst>
              <a:ext uri="{FF2B5EF4-FFF2-40B4-BE49-F238E27FC236}">
                <a16:creationId xmlns:a16="http://schemas.microsoft.com/office/drawing/2014/main" id="{CC20635D-1E49-4B25-854B-8C78F4D9F9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7119" y="1591913"/>
            <a:ext cx="549383" cy="549383"/>
          </a:xfrm>
          <a:prstGeom prst="rect">
            <a:avLst/>
          </a:prstGeom>
        </p:spPr>
      </p:pic>
      <p:sp>
        <p:nvSpPr>
          <p:cNvPr id="6" name="テキスト ボックス 5">
            <a:extLst>
              <a:ext uri="{FF2B5EF4-FFF2-40B4-BE49-F238E27FC236}">
                <a16:creationId xmlns:a16="http://schemas.microsoft.com/office/drawing/2014/main" id="{36428190-F924-40CC-A051-9F9F97BE3385}"/>
              </a:ext>
            </a:extLst>
          </p:cNvPr>
          <p:cNvSpPr txBox="1"/>
          <p:nvPr/>
        </p:nvSpPr>
        <p:spPr>
          <a:xfrm>
            <a:off x="1405598" y="2112294"/>
            <a:ext cx="667943"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私</a:t>
            </a:r>
            <a:endParaRPr lang="en-US" altLang="ja-JP" dirty="0"/>
          </a:p>
        </p:txBody>
      </p:sp>
      <p:sp>
        <p:nvSpPr>
          <p:cNvPr id="7" name="吹き出し: 角を丸めた四角形 6">
            <a:extLst>
              <a:ext uri="{FF2B5EF4-FFF2-40B4-BE49-F238E27FC236}">
                <a16:creationId xmlns:a16="http://schemas.microsoft.com/office/drawing/2014/main" id="{C919E86A-DA08-431E-AE7B-32A521DC23D7}"/>
              </a:ext>
            </a:extLst>
          </p:cNvPr>
          <p:cNvSpPr/>
          <p:nvPr/>
        </p:nvSpPr>
        <p:spPr>
          <a:xfrm>
            <a:off x="2245555" y="742799"/>
            <a:ext cx="4616883" cy="849114"/>
          </a:xfrm>
          <a:prstGeom prst="wedgeRoundRectCallout">
            <a:avLst>
              <a:gd name="adj1" fmla="val -53894"/>
              <a:gd name="adj2" fmla="val 3965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dirty="0"/>
              <a:t>いただいている要件から</a:t>
            </a:r>
            <a:r>
              <a:rPr kumimoji="1" lang="en-US" altLang="ja-JP" dirty="0"/>
              <a:t>2AZ</a:t>
            </a:r>
            <a:r>
              <a:rPr kumimoji="1" lang="ja-JP" altLang="en-US" dirty="0"/>
              <a:t>で十分と考えたため、</a:t>
            </a:r>
            <a:r>
              <a:rPr kumimoji="1" lang="en-US" altLang="ja-JP" dirty="0"/>
              <a:t>2AZ</a:t>
            </a:r>
            <a:r>
              <a:rPr kumimoji="1" lang="ja-JP" altLang="en-US" dirty="0"/>
              <a:t>構成にしたいと思います。</a:t>
            </a:r>
          </a:p>
        </p:txBody>
      </p:sp>
      <p:pic>
        <p:nvPicPr>
          <p:cNvPr id="8" name="Graphic 39">
            <a:extLst>
              <a:ext uri="{FF2B5EF4-FFF2-40B4-BE49-F238E27FC236}">
                <a16:creationId xmlns:a16="http://schemas.microsoft.com/office/drawing/2014/main" id="{2A74DDB8-F8E5-4729-9D8A-87B7A99232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1903" y="2683178"/>
            <a:ext cx="549383" cy="549383"/>
          </a:xfrm>
          <a:prstGeom prst="rect">
            <a:avLst/>
          </a:prstGeom>
        </p:spPr>
      </p:pic>
      <p:sp>
        <p:nvSpPr>
          <p:cNvPr id="9" name="テキスト ボックス 8">
            <a:extLst>
              <a:ext uri="{FF2B5EF4-FFF2-40B4-BE49-F238E27FC236}">
                <a16:creationId xmlns:a16="http://schemas.microsoft.com/office/drawing/2014/main" id="{907E3B7E-DEF4-4FCB-AB4D-C10E13EAE23F}"/>
              </a:ext>
            </a:extLst>
          </p:cNvPr>
          <p:cNvSpPr txBox="1"/>
          <p:nvPr/>
        </p:nvSpPr>
        <p:spPr>
          <a:xfrm>
            <a:off x="9613419" y="3203559"/>
            <a:ext cx="1065321"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担当者</a:t>
            </a:r>
            <a:endParaRPr lang="en-US" altLang="ja-JP" dirty="0"/>
          </a:p>
        </p:txBody>
      </p:sp>
      <p:sp>
        <p:nvSpPr>
          <p:cNvPr id="10" name="吹き出し: 角を丸めた四角形 9">
            <a:extLst>
              <a:ext uri="{FF2B5EF4-FFF2-40B4-BE49-F238E27FC236}">
                <a16:creationId xmlns:a16="http://schemas.microsoft.com/office/drawing/2014/main" id="{4FBFE767-8FC9-407D-90BC-F9C5D0526005}"/>
              </a:ext>
            </a:extLst>
          </p:cNvPr>
          <p:cNvSpPr/>
          <p:nvPr/>
        </p:nvSpPr>
        <p:spPr>
          <a:xfrm>
            <a:off x="2858611" y="1834064"/>
            <a:ext cx="6557682" cy="849114"/>
          </a:xfrm>
          <a:prstGeom prst="wedgeRoundRectCallout">
            <a:avLst>
              <a:gd name="adj1" fmla="val 56722"/>
              <a:gd name="adj2" fmla="val 4292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kumimoji="1" lang="en-US" altLang="ja-JP" dirty="0"/>
              <a:t>2AZ</a:t>
            </a:r>
            <a:r>
              <a:rPr kumimoji="1" lang="ja-JP" altLang="en-US" dirty="0"/>
              <a:t>？</a:t>
            </a:r>
            <a:endParaRPr kumimoji="1" lang="en-US" altLang="ja-JP" dirty="0"/>
          </a:p>
          <a:p>
            <a:r>
              <a:rPr kumimoji="1" lang="ja-JP" altLang="en-US" dirty="0"/>
              <a:t>大規模な障害があったはずだけど、</a:t>
            </a:r>
            <a:r>
              <a:rPr kumimoji="1" lang="en-US" altLang="ja-JP" dirty="0"/>
              <a:t>3AZ</a:t>
            </a:r>
            <a:r>
              <a:rPr kumimoji="1" lang="ja-JP" altLang="en-US" dirty="0"/>
              <a:t>の方が良くないですか？</a:t>
            </a:r>
          </a:p>
        </p:txBody>
      </p:sp>
      <p:pic>
        <p:nvPicPr>
          <p:cNvPr id="11" name="Graphic 39">
            <a:extLst>
              <a:ext uri="{FF2B5EF4-FFF2-40B4-BE49-F238E27FC236}">
                <a16:creationId xmlns:a16="http://schemas.microsoft.com/office/drawing/2014/main" id="{C0347938-8A53-4D7B-A927-5D5601C012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7119" y="4014923"/>
            <a:ext cx="549383" cy="549383"/>
          </a:xfrm>
          <a:prstGeom prst="rect">
            <a:avLst/>
          </a:prstGeom>
        </p:spPr>
      </p:pic>
      <p:sp>
        <p:nvSpPr>
          <p:cNvPr id="12" name="テキスト ボックス 11">
            <a:extLst>
              <a:ext uri="{FF2B5EF4-FFF2-40B4-BE49-F238E27FC236}">
                <a16:creationId xmlns:a16="http://schemas.microsoft.com/office/drawing/2014/main" id="{6F2FCE88-710E-4BEA-ACCD-0CEFAEC65CB5}"/>
              </a:ext>
            </a:extLst>
          </p:cNvPr>
          <p:cNvSpPr txBox="1"/>
          <p:nvPr/>
        </p:nvSpPr>
        <p:spPr>
          <a:xfrm>
            <a:off x="1405598" y="4535304"/>
            <a:ext cx="667943"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私</a:t>
            </a:r>
            <a:endParaRPr lang="en-US" altLang="ja-JP" dirty="0"/>
          </a:p>
        </p:txBody>
      </p:sp>
      <p:sp>
        <p:nvSpPr>
          <p:cNvPr id="13" name="吹き出し: 角を丸めた四角形 12">
            <a:extLst>
              <a:ext uri="{FF2B5EF4-FFF2-40B4-BE49-F238E27FC236}">
                <a16:creationId xmlns:a16="http://schemas.microsoft.com/office/drawing/2014/main" id="{99D2E06C-CC87-498E-AC17-79CD3FBA90D2}"/>
              </a:ext>
            </a:extLst>
          </p:cNvPr>
          <p:cNvSpPr/>
          <p:nvPr/>
        </p:nvSpPr>
        <p:spPr>
          <a:xfrm>
            <a:off x="2245555" y="3004443"/>
            <a:ext cx="6445684" cy="1105918"/>
          </a:xfrm>
          <a:prstGeom prst="wedgeRoundRectCallout">
            <a:avLst>
              <a:gd name="adj1" fmla="val -53894"/>
              <a:gd name="adj2" fmla="val 3965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dirty="0"/>
              <a:t>あの障害も、</a:t>
            </a:r>
            <a:r>
              <a:rPr kumimoji="1" lang="en-US" altLang="ja-JP" dirty="0"/>
              <a:t>3AZ</a:t>
            </a:r>
            <a:r>
              <a:rPr kumimoji="1" lang="ja-JP" altLang="en-US" dirty="0"/>
              <a:t>なら良かったという内容でも無いのです。</a:t>
            </a:r>
            <a:endParaRPr kumimoji="1" lang="en-US" altLang="ja-JP" dirty="0"/>
          </a:p>
          <a:p>
            <a:r>
              <a:rPr kumimoji="1" lang="en-US" altLang="ja-JP" dirty="0"/>
              <a:t>2AZ</a:t>
            </a:r>
            <a:r>
              <a:rPr kumimoji="1" lang="ja-JP" altLang="en-US" dirty="0"/>
              <a:t>でも</a:t>
            </a:r>
            <a:r>
              <a:rPr kumimoji="1" lang="en-US" altLang="ja-JP" dirty="0"/>
              <a:t>3AZ</a:t>
            </a:r>
            <a:r>
              <a:rPr kumimoji="1" lang="ja-JP" altLang="en-US" dirty="0"/>
              <a:t>でも、可用性を考慮した設計になっていなければ</a:t>
            </a:r>
            <a:endParaRPr kumimoji="1" lang="en-US" altLang="ja-JP" dirty="0"/>
          </a:p>
          <a:p>
            <a:r>
              <a:rPr kumimoji="1" lang="ja-JP" altLang="en-US" dirty="0"/>
              <a:t>いくら</a:t>
            </a:r>
            <a:r>
              <a:rPr kumimoji="1" lang="en-US" altLang="ja-JP" dirty="0"/>
              <a:t>AZ</a:t>
            </a:r>
            <a:r>
              <a:rPr kumimoji="1" lang="ja-JP" altLang="en-US" dirty="0"/>
              <a:t>を増やしても障害は起きます。</a:t>
            </a:r>
            <a:endParaRPr kumimoji="1" lang="en-US" altLang="ja-JP" dirty="0"/>
          </a:p>
        </p:txBody>
      </p:sp>
      <p:pic>
        <p:nvPicPr>
          <p:cNvPr id="14" name="Graphic 39">
            <a:extLst>
              <a:ext uri="{FF2B5EF4-FFF2-40B4-BE49-F238E27FC236}">
                <a16:creationId xmlns:a16="http://schemas.microsoft.com/office/drawing/2014/main" id="{86F69E82-AC45-41A2-90C7-49D2297E82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1903" y="4898105"/>
            <a:ext cx="549383" cy="549383"/>
          </a:xfrm>
          <a:prstGeom prst="rect">
            <a:avLst/>
          </a:prstGeom>
        </p:spPr>
      </p:pic>
      <p:sp>
        <p:nvSpPr>
          <p:cNvPr id="15" name="テキスト ボックス 14">
            <a:extLst>
              <a:ext uri="{FF2B5EF4-FFF2-40B4-BE49-F238E27FC236}">
                <a16:creationId xmlns:a16="http://schemas.microsoft.com/office/drawing/2014/main" id="{60A239FE-6487-4E56-9437-8AF9B06E02DF}"/>
              </a:ext>
            </a:extLst>
          </p:cNvPr>
          <p:cNvSpPr txBox="1"/>
          <p:nvPr/>
        </p:nvSpPr>
        <p:spPr>
          <a:xfrm>
            <a:off x="9613419" y="5418486"/>
            <a:ext cx="1065321"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担当者</a:t>
            </a:r>
            <a:endParaRPr lang="en-US" altLang="ja-JP" dirty="0"/>
          </a:p>
        </p:txBody>
      </p:sp>
      <p:sp>
        <p:nvSpPr>
          <p:cNvPr id="16" name="吹き出し: 角を丸めた四角形 15">
            <a:extLst>
              <a:ext uri="{FF2B5EF4-FFF2-40B4-BE49-F238E27FC236}">
                <a16:creationId xmlns:a16="http://schemas.microsoft.com/office/drawing/2014/main" id="{F607C33D-49E0-4B48-9DB7-D3C7B836CD57}"/>
              </a:ext>
            </a:extLst>
          </p:cNvPr>
          <p:cNvSpPr/>
          <p:nvPr/>
        </p:nvSpPr>
        <p:spPr>
          <a:xfrm>
            <a:off x="2858611" y="4431626"/>
            <a:ext cx="6557682" cy="549383"/>
          </a:xfrm>
          <a:prstGeom prst="wedgeRoundRectCallout">
            <a:avLst>
              <a:gd name="adj1" fmla="val 56722"/>
              <a:gd name="adj2" fmla="val 4292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kumimoji="1" lang="ja-JP" altLang="en-US" dirty="0"/>
              <a:t>そうは言っても、不安なので、</a:t>
            </a:r>
            <a:r>
              <a:rPr kumimoji="1" lang="en-US" altLang="ja-JP" dirty="0"/>
              <a:t>3AZ</a:t>
            </a:r>
            <a:r>
              <a:rPr kumimoji="1" lang="ja-JP" altLang="en-US" dirty="0"/>
              <a:t>を検討してもらえませんか？</a:t>
            </a:r>
          </a:p>
        </p:txBody>
      </p:sp>
      <p:pic>
        <p:nvPicPr>
          <p:cNvPr id="17" name="Graphic 39">
            <a:extLst>
              <a:ext uri="{FF2B5EF4-FFF2-40B4-BE49-F238E27FC236}">
                <a16:creationId xmlns:a16="http://schemas.microsoft.com/office/drawing/2014/main" id="{B279743D-B6A9-43F6-A880-0BD33F0DF9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7119" y="5640502"/>
            <a:ext cx="549383" cy="549383"/>
          </a:xfrm>
          <a:prstGeom prst="rect">
            <a:avLst/>
          </a:prstGeom>
        </p:spPr>
      </p:pic>
      <p:sp>
        <p:nvSpPr>
          <p:cNvPr id="18" name="テキスト ボックス 17">
            <a:extLst>
              <a:ext uri="{FF2B5EF4-FFF2-40B4-BE49-F238E27FC236}">
                <a16:creationId xmlns:a16="http://schemas.microsoft.com/office/drawing/2014/main" id="{73DE02DC-D507-45F9-BE43-79C4E75FB91C}"/>
              </a:ext>
            </a:extLst>
          </p:cNvPr>
          <p:cNvSpPr txBox="1"/>
          <p:nvPr/>
        </p:nvSpPr>
        <p:spPr>
          <a:xfrm>
            <a:off x="1405598" y="6160883"/>
            <a:ext cx="667943"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私</a:t>
            </a:r>
            <a:endParaRPr lang="en-US" altLang="ja-JP" dirty="0"/>
          </a:p>
        </p:txBody>
      </p:sp>
      <p:sp>
        <p:nvSpPr>
          <p:cNvPr id="19" name="吹き出し: 角を丸めた四角形 18">
            <a:extLst>
              <a:ext uri="{FF2B5EF4-FFF2-40B4-BE49-F238E27FC236}">
                <a16:creationId xmlns:a16="http://schemas.microsoft.com/office/drawing/2014/main" id="{F809EAA5-CDF0-43C4-B40E-4F6DEFB9117D}"/>
              </a:ext>
            </a:extLst>
          </p:cNvPr>
          <p:cNvSpPr/>
          <p:nvPr/>
        </p:nvSpPr>
        <p:spPr>
          <a:xfrm>
            <a:off x="2245556" y="5305128"/>
            <a:ext cx="2246545" cy="435525"/>
          </a:xfrm>
          <a:prstGeom prst="wedgeRoundRectCallout">
            <a:avLst>
              <a:gd name="adj1" fmla="val -59283"/>
              <a:gd name="adj2" fmla="val 5162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dirty="0"/>
              <a:t>承知しました。</a:t>
            </a:r>
          </a:p>
        </p:txBody>
      </p:sp>
    </p:spTree>
    <p:extLst>
      <p:ext uri="{BB962C8B-B14F-4D97-AF65-F5344CB8AC3E}">
        <p14:creationId xmlns:p14="http://schemas.microsoft.com/office/powerpoint/2010/main" val="48399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0" grpId="0" animBg="1"/>
      <p:bldP spid="12" grpId="0"/>
      <p:bldP spid="13" grpId="0" animBg="1"/>
      <p:bldP spid="15" grpId="0"/>
      <p:bldP spid="16" grpId="0" animBg="1"/>
      <p:bldP spid="18"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0D5DFD-A895-4395-B745-92DBA746E4BE}"/>
              </a:ext>
            </a:extLst>
          </p:cNvPr>
          <p:cNvSpPr>
            <a:spLocks noGrp="1"/>
          </p:cNvSpPr>
          <p:nvPr>
            <p:ph type="title"/>
          </p:nvPr>
        </p:nvSpPr>
        <p:spPr>
          <a:xfrm>
            <a:off x="913795" y="618478"/>
            <a:ext cx="10353762" cy="970450"/>
          </a:xfrm>
        </p:spPr>
        <p:txBody>
          <a:bodyPr/>
          <a:lstStyle/>
          <a:p>
            <a:r>
              <a:rPr kumimoji="1" lang="en-US" altLang="ja-JP" dirty="0"/>
              <a:t>3AZ</a:t>
            </a:r>
            <a:r>
              <a:rPr kumimoji="1" lang="ja-JP" altLang="en-US" dirty="0"/>
              <a:t>化の検討</a:t>
            </a:r>
          </a:p>
        </p:txBody>
      </p:sp>
      <p:sp>
        <p:nvSpPr>
          <p:cNvPr id="3" name="コンテンツ プレースホルダー 2">
            <a:extLst>
              <a:ext uri="{FF2B5EF4-FFF2-40B4-BE49-F238E27FC236}">
                <a16:creationId xmlns:a16="http://schemas.microsoft.com/office/drawing/2014/main" id="{A1702AAB-7FD4-454B-80A3-F383C56FE6BA}"/>
              </a:ext>
            </a:extLst>
          </p:cNvPr>
          <p:cNvSpPr>
            <a:spLocks noGrp="1"/>
          </p:cNvSpPr>
          <p:nvPr>
            <p:ph idx="1"/>
          </p:nvPr>
        </p:nvSpPr>
        <p:spPr/>
        <p:txBody>
          <a:bodyPr/>
          <a:lstStyle/>
          <a:p>
            <a:r>
              <a:rPr lang="en-US" altLang="ja-JP" dirty="0"/>
              <a:t>2AZ</a:t>
            </a:r>
            <a:r>
              <a:rPr lang="ja-JP" altLang="en-US" dirty="0"/>
              <a:t>と</a:t>
            </a:r>
            <a:r>
              <a:rPr lang="en-US" altLang="ja-JP" dirty="0"/>
              <a:t>3AZ</a:t>
            </a:r>
            <a:r>
              <a:rPr lang="ja-JP" altLang="en-US" dirty="0"/>
              <a:t>で差分が考えられるのは、</a:t>
            </a:r>
            <a:r>
              <a:rPr lang="en-US" altLang="ja-JP" dirty="0"/>
              <a:t>1AZ</a:t>
            </a:r>
            <a:r>
              <a:rPr lang="ja-JP" altLang="en-US" dirty="0"/>
              <a:t>障害中の</a:t>
            </a:r>
            <a:r>
              <a:rPr lang="ja-JP" altLang="en-US" dirty="0">
                <a:solidFill>
                  <a:schemeClr val="accent3"/>
                </a:solidFill>
              </a:rPr>
              <a:t>可用性</a:t>
            </a:r>
            <a:r>
              <a:rPr lang="ja-JP" altLang="en-US" dirty="0"/>
              <a:t>と</a:t>
            </a:r>
            <a:r>
              <a:rPr lang="ja-JP" altLang="en-US" dirty="0">
                <a:solidFill>
                  <a:schemeClr val="accent3"/>
                </a:solidFill>
              </a:rPr>
              <a:t>縮退率</a:t>
            </a:r>
            <a:endParaRPr lang="en-US" altLang="ja-JP" dirty="0">
              <a:solidFill>
                <a:schemeClr val="accent3"/>
              </a:solidFill>
            </a:endParaRPr>
          </a:p>
          <a:p>
            <a:pPr lvl="1"/>
            <a:r>
              <a:rPr kumimoji="1" lang="ja-JP" altLang="en-US" dirty="0"/>
              <a:t>可用性</a:t>
            </a:r>
            <a:r>
              <a:rPr kumimoji="1" lang="en-US" altLang="ja-JP" dirty="0"/>
              <a:t>	1AZ</a:t>
            </a:r>
            <a:r>
              <a:rPr kumimoji="1" lang="ja-JP" altLang="en-US" dirty="0"/>
              <a:t>障害中でも</a:t>
            </a:r>
            <a:r>
              <a:rPr kumimoji="1" lang="en-US" altLang="ja-JP" dirty="0"/>
              <a:t>99.99</a:t>
            </a:r>
            <a:r>
              <a:rPr kumimoji="1" lang="ja-JP" altLang="en-US" dirty="0"/>
              <a:t>％の稼働率を確保したいか</a:t>
            </a:r>
            <a:endParaRPr kumimoji="1" lang="en-US" altLang="ja-JP" dirty="0"/>
          </a:p>
          <a:p>
            <a:pPr lvl="1"/>
            <a:r>
              <a:rPr lang="ja-JP" altLang="en-US" dirty="0"/>
              <a:t>縮退率</a:t>
            </a:r>
            <a:r>
              <a:rPr lang="en-US" altLang="ja-JP" dirty="0"/>
              <a:t>	1AZ</a:t>
            </a:r>
            <a:r>
              <a:rPr lang="ja-JP" altLang="en-US" dirty="0"/>
              <a:t>障害中の性能が</a:t>
            </a:r>
            <a:r>
              <a:rPr lang="en-US" altLang="ja-JP" dirty="0"/>
              <a:t>50</a:t>
            </a:r>
            <a:r>
              <a:rPr lang="ja-JP" altLang="en-US" dirty="0"/>
              <a:t>％か</a:t>
            </a:r>
            <a:r>
              <a:rPr lang="en-US" altLang="ja-JP" dirty="0"/>
              <a:t>67</a:t>
            </a:r>
            <a:r>
              <a:rPr lang="ja-JP" altLang="en-US" dirty="0"/>
              <a:t>％か</a:t>
            </a:r>
            <a:endParaRPr kumimoji="1" lang="ja-JP" altLang="en-US" dirty="0"/>
          </a:p>
        </p:txBody>
      </p:sp>
      <p:sp>
        <p:nvSpPr>
          <p:cNvPr id="4" name="スライド番号プレースホルダー 3">
            <a:extLst>
              <a:ext uri="{FF2B5EF4-FFF2-40B4-BE49-F238E27FC236}">
                <a16:creationId xmlns:a16="http://schemas.microsoft.com/office/drawing/2014/main" id="{9B793C1F-5B05-4F3B-96BA-9098802848B1}"/>
              </a:ext>
            </a:extLst>
          </p:cNvPr>
          <p:cNvSpPr>
            <a:spLocks noGrp="1"/>
          </p:cNvSpPr>
          <p:nvPr>
            <p:ph type="sldNum" sz="quarter" idx="12"/>
          </p:nvPr>
        </p:nvSpPr>
        <p:spPr/>
        <p:txBody>
          <a:bodyPr/>
          <a:lstStyle/>
          <a:p>
            <a:fld id="{18029EA4-AF32-436D-8A72-F6CA84DC83B2}" type="slidenum">
              <a:rPr kumimoji="1" lang="ja-JP" altLang="en-US" smtClean="0"/>
              <a:t>16</a:t>
            </a:fld>
            <a:endParaRPr kumimoji="1" lang="ja-JP" altLang="en-US"/>
          </a:p>
        </p:txBody>
      </p:sp>
      <p:sp>
        <p:nvSpPr>
          <p:cNvPr id="5" name="Rectangle 33">
            <a:extLst>
              <a:ext uri="{FF2B5EF4-FFF2-40B4-BE49-F238E27FC236}">
                <a16:creationId xmlns:a16="http://schemas.microsoft.com/office/drawing/2014/main" id="{5FFF61B7-22FE-47CF-9906-F051FF911CAE}"/>
              </a:ext>
            </a:extLst>
          </p:cNvPr>
          <p:cNvSpPr/>
          <p:nvPr/>
        </p:nvSpPr>
        <p:spPr>
          <a:xfrm>
            <a:off x="1983301" y="4013666"/>
            <a:ext cx="1059742" cy="846584"/>
          </a:xfrm>
          <a:prstGeom prst="rect">
            <a:avLst/>
          </a:prstGeom>
          <a:solidFill>
            <a:srgbClr val="19A2C7">
              <a:alpha val="15000"/>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algn="l"/>
            <a:r>
              <a:rPr lang="en-US" altLang="ja-JP" sz="1200" dirty="0">
                <a:solidFill>
                  <a:srgbClr val="19A2C7"/>
                </a:solidFill>
              </a:rPr>
              <a:t>Subnet</a:t>
            </a:r>
            <a:endParaRPr lang="en-US" sz="1200" dirty="0">
              <a:solidFill>
                <a:srgbClr val="19A2C7"/>
              </a:solidFill>
            </a:endParaRPr>
          </a:p>
        </p:txBody>
      </p:sp>
      <p:pic>
        <p:nvPicPr>
          <p:cNvPr id="6" name="Graphic 7">
            <a:extLst>
              <a:ext uri="{FF2B5EF4-FFF2-40B4-BE49-F238E27FC236}">
                <a16:creationId xmlns:a16="http://schemas.microsoft.com/office/drawing/2014/main" id="{FE22EC63-84A1-4254-B894-4D7A7CA854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26980" y="4393386"/>
            <a:ext cx="372383" cy="372383"/>
          </a:xfrm>
          <a:prstGeom prst="rect">
            <a:avLst/>
          </a:prstGeom>
        </p:spPr>
      </p:pic>
      <p:sp>
        <p:nvSpPr>
          <p:cNvPr id="7" name="Rectangle 25">
            <a:extLst>
              <a:ext uri="{FF2B5EF4-FFF2-40B4-BE49-F238E27FC236}">
                <a16:creationId xmlns:a16="http://schemas.microsoft.com/office/drawing/2014/main" id="{0BC490A6-D791-4EA1-9D27-266E13C1C357}"/>
              </a:ext>
            </a:extLst>
          </p:cNvPr>
          <p:cNvSpPr/>
          <p:nvPr/>
        </p:nvSpPr>
        <p:spPr>
          <a:xfrm>
            <a:off x="1505639" y="3479279"/>
            <a:ext cx="3394835" cy="2561084"/>
          </a:xfrm>
          <a:prstGeom prst="rect">
            <a:avLst/>
          </a:prstGeom>
          <a:noFill/>
          <a:ln w="12700">
            <a:solidFill>
              <a:srgbClr val="6CAE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400" dirty="0">
                <a:ln w="0"/>
                <a:solidFill>
                  <a:srgbClr val="6CAE3E"/>
                </a:solidFill>
              </a:rPr>
              <a:t>VPC</a:t>
            </a:r>
          </a:p>
        </p:txBody>
      </p:sp>
      <p:pic>
        <p:nvPicPr>
          <p:cNvPr id="8" name="Graphic 77">
            <a:extLst>
              <a:ext uri="{FF2B5EF4-FFF2-40B4-BE49-F238E27FC236}">
                <a16:creationId xmlns:a16="http://schemas.microsoft.com/office/drawing/2014/main" id="{B645B6EB-ACF1-4A58-AE05-94594ECCA2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5641" y="3479279"/>
            <a:ext cx="330200" cy="330200"/>
          </a:xfrm>
          <a:prstGeom prst="rect">
            <a:avLst/>
          </a:prstGeom>
        </p:spPr>
      </p:pic>
      <p:pic>
        <p:nvPicPr>
          <p:cNvPr id="9" name="Graphic 3">
            <a:extLst>
              <a:ext uri="{FF2B5EF4-FFF2-40B4-BE49-F238E27FC236}">
                <a16:creationId xmlns:a16="http://schemas.microsoft.com/office/drawing/2014/main" id="{D19183CC-D722-489F-A790-4D1DE68B42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3300" y="4013666"/>
            <a:ext cx="274320" cy="274320"/>
          </a:xfrm>
          <a:prstGeom prst="rect">
            <a:avLst/>
          </a:prstGeom>
        </p:spPr>
      </p:pic>
      <p:sp>
        <p:nvSpPr>
          <p:cNvPr id="13" name="Rectangle 36">
            <a:extLst>
              <a:ext uri="{FF2B5EF4-FFF2-40B4-BE49-F238E27FC236}">
                <a16:creationId xmlns:a16="http://schemas.microsoft.com/office/drawing/2014/main" id="{18A28031-ED73-4444-A6C6-B412C99A7238}"/>
              </a:ext>
            </a:extLst>
          </p:cNvPr>
          <p:cNvSpPr/>
          <p:nvPr/>
        </p:nvSpPr>
        <p:spPr>
          <a:xfrm>
            <a:off x="1890887" y="3163649"/>
            <a:ext cx="1286623" cy="3129558"/>
          </a:xfrm>
          <a:prstGeom prst="rect">
            <a:avLst/>
          </a:prstGeom>
          <a:noFill/>
          <a:ln w="12700">
            <a:solidFill>
              <a:srgbClr val="19A2C7"/>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a:r>
              <a:rPr lang="en-US" sz="1200" dirty="0">
                <a:solidFill>
                  <a:srgbClr val="19A2C7"/>
                </a:solidFill>
              </a:rPr>
              <a:t>A</a:t>
            </a:r>
            <a:r>
              <a:rPr lang="en-US" altLang="ja-JP" sz="1200" dirty="0">
                <a:solidFill>
                  <a:srgbClr val="19A2C7"/>
                </a:solidFill>
              </a:rPr>
              <a:t>Z-a</a:t>
            </a:r>
            <a:endParaRPr lang="en-US" sz="1200" dirty="0">
              <a:solidFill>
                <a:srgbClr val="19A2C7"/>
              </a:solidFill>
            </a:endParaRPr>
          </a:p>
        </p:txBody>
      </p:sp>
      <p:sp>
        <p:nvSpPr>
          <p:cNvPr id="14" name="Rectangle 33">
            <a:extLst>
              <a:ext uri="{FF2B5EF4-FFF2-40B4-BE49-F238E27FC236}">
                <a16:creationId xmlns:a16="http://schemas.microsoft.com/office/drawing/2014/main" id="{D9BB8017-B6C9-45E4-92C0-24160626D501}"/>
              </a:ext>
            </a:extLst>
          </p:cNvPr>
          <p:cNvSpPr/>
          <p:nvPr/>
        </p:nvSpPr>
        <p:spPr>
          <a:xfrm>
            <a:off x="1983301" y="5056619"/>
            <a:ext cx="1059742" cy="846584"/>
          </a:xfrm>
          <a:prstGeom prst="rect">
            <a:avLst/>
          </a:prstGeom>
          <a:solidFill>
            <a:srgbClr val="19A2C7">
              <a:alpha val="15000"/>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algn="l"/>
            <a:r>
              <a:rPr lang="en-US" altLang="ja-JP" sz="1200" dirty="0">
                <a:solidFill>
                  <a:srgbClr val="19A2C7"/>
                </a:solidFill>
              </a:rPr>
              <a:t>Subnet</a:t>
            </a:r>
            <a:endParaRPr lang="en-US" sz="1200" dirty="0">
              <a:solidFill>
                <a:srgbClr val="19A2C7"/>
              </a:solidFill>
            </a:endParaRPr>
          </a:p>
        </p:txBody>
      </p:sp>
      <p:pic>
        <p:nvPicPr>
          <p:cNvPr id="16" name="Graphic 3">
            <a:extLst>
              <a:ext uri="{FF2B5EF4-FFF2-40B4-BE49-F238E27FC236}">
                <a16:creationId xmlns:a16="http://schemas.microsoft.com/office/drawing/2014/main" id="{9F755D27-67A9-4F15-B3C7-4EC0081989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3300" y="5056619"/>
            <a:ext cx="274320" cy="274320"/>
          </a:xfrm>
          <a:prstGeom prst="rect">
            <a:avLst/>
          </a:prstGeom>
        </p:spPr>
      </p:pic>
      <p:sp>
        <p:nvSpPr>
          <p:cNvPr id="17" name="Rectangle 33">
            <a:extLst>
              <a:ext uri="{FF2B5EF4-FFF2-40B4-BE49-F238E27FC236}">
                <a16:creationId xmlns:a16="http://schemas.microsoft.com/office/drawing/2014/main" id="{8CE65771-12FA-477C-B3B7-C2D7CDCF3B25}"/>
              </a:ext>
            </a:extLst>
          </p:cNvPr>
          <p:cNvSpPr/>
          <p:nvPr/>
        </p:nvSpPr>
        <p:spPr>
          <a:xfrm>
            <a:off x="3383621" y="4013666"/>
            <a:ext cx="1059742" cy="846584"/>
          </a:xfrm>
          <a:prstGeom prst="rect">
            <a:avLst/>
          </a:prstGeom>
          <a:solidFill>
            <a:srgbClr val="19A2C7">
              <a:alpha val="15000"/>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algn="l"/>
            <a:r>
              <a:rPr lang="en-US" altLang="ja-JP" sz="1200" dirty="0">
                <a:solidFill>
                  <a:srgbClr val="19A2C7"/>
                </a:solidFill>
              </a:rPr>
              <a:t>Subnet</a:t>
            </a:r>
            <a:endParaRPr lang="en-US" sz="1200" dirty="0">
              <a:solidFill>
                <a:srgbClr val="19A2C7"/>
              </a:solidFill>
            </a:endParaRPr>
          </a:p>
        </p:txBody>
      </p:sp>
      <p:pic>
        <p:nvPicPr>
          <p:cNvPr id="18" name="Graphic 7">
            <a:extLst>
              <a:ext uri="{FF2B5EF4-FFF2-40B4-BE49-F238E27FC236}">
                <a16:creationId xmlns:a16="http://schemas.microsoft.com/office/drawing/2014/main" id="{BC437169-7D72-46F3-896A-EDAED50741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27300" y="4393386"/>
            <a:ext cx="372383" cy="372383"/>
          </a:xfrm>
          <a:prstGeom prst="rect">
            <a:avLst/>
          </a:prstGeom>
        </p:spPr>
      </p:pic>
      <p:pic>
        <p:nvPicPr>
          <p:cNvPr id="19" name="Graphic 3">
            <a:extLst>
              <a:ext uri="{FF2B5EF4-FFF2-40B4-BE49-F238E27FC236}">
                <a16:creationId xmlns:a16="http://schemas.microsoft.com/office/drawing/2014/main" id="{C5E7D165-EF9B-4269-BBC0-55ACB91C56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83620" y="4013666"/>
            <a:ext cx="274320" cy="274320"/>
          </a:xfrm>
          <a:prstGeom prst="rect">
            <a:avLst/>
          </a:prstGeom>
        </p:spPr>
      </p:pic>
      <p:sp>
        <p:nvSpPr>
          <p:cNvPr id="20" name="Rectangle 36">
            <a:extLst>
              <a:ext uri="{FF2B5EF4-FFF2-40B4-BE49-F238E27FC236}">
                <a16:creationId xmlns:a16="http://schemas.microsoft.com/office/drawing/2014/main" id="{720DACDE-FAB4-411E-B353-4061BDB61556}"/>
              </a:ext>
            </a:extLst>
          </p:cNvPr>
          <p:cNvSpPr/>
          <p:nvPr/>
        </p:nvSpPr>
        <p:spPr>
          <a:xfrm>
            <a:off x="3291207" y="3163649"/>
            <a:ext cx="1286623" cy="3129558"/>
          </a:xfrm>
          <a:prstGeom prst="rect">
            <a:avLst/>
          </a:prstGeom>
          <a:noFill/>
          <a:ln w="12700">
            <a:solidFill>
              <a:srgbClr val="19A2C7"/>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a:r>
              <a:rPr lang="en-US" sz="1200" dirty="0">
                <a:solidFill>
                  <a:srgbClr val="19A2C7"/>
                </a:solidFill>
              </a:rPr>
              <a:t>A</a:t>
            </a:r>
            <a:r>
              <a:rPr lang="en-US" altLang="ja-JP" sz="1200" dirty="0">
                <a:solidFill>
                  <a:srgbClr val="19A2C7"/>
                </a:solidFill>
              </a:rPr>
              <a:t>Z-c</a:t>
            </a:r>
            <a:endParaRPr lang="en-US" sz="1200" dirty="0">
              <a:solidFill>
                <a:srgbClr val="19A2C7"/>
              </a:solidFill>
            </a:endParaRPr>
          </a:p>
        </p:txBody>
      </p:sp>
      <p:sp>
        <p:nvSpPr>
          <p:cNvPr id="21" name="Rectangle 33">
            <a:extLst>
              <a:ext uri="{FF2B5EF4-FFF2-40B4-BE49-F238E27FC236}">
                <a16:creationId xmlns:a16="http://schemas.microsoft.com/office/drawing/2014/main" id="{FD9F66E1-7375-4307-B1FF-227C58CB982A}"/>
              </a:ext>
            </a:extLst>
          </p:cNvPr>
          <p:cNvSpPr/>
          <p:nvPr/>
        </p:nvSpPr>
        <p:spPr>
          <a:xfrm>
            <a:off x="3383621" y="5056619"/>
            <a:ext cx="1059742" cy="846584"/>
          </a:xfrm>
          <a:prstGeom prst="rect">
            <a:avLst/>
          </a:prstGeom>
          <a:solidFill>
            <a:srgbClr val="19A2C7">
              <a:alpha val="15000"/>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algn="l"/>
            <a:r>
              <a:rPr lang="en-US" altLang="ja-JP" sz="1200" dirty="0">
                <a:solidFill>
                  <a:srgbClr val="19A2C7"/>
                </a:solidFill>
              </a:rPr>
              <a:t>Subnet</a:t>
            </a:r>
            <a:endParaRPr lang="en-US" sz="1200" dirty="0">
              <a:solidFill>
                <a:srgbClr val="19A2C7"/>
              </a:solidFill>
            </a:endParaRPr>
          </a:p>
        </p:txBody>
      </p:sp>
      <p:pic>
        <p:nvPicPr>
          <p:cNvPr id="23" name="Graphic 3">
            <a:extLst>
              <a:ext uri="{FF2B5EF4-FFF2-40B4-BE49-F238E27FC236}">
                <a16:creationId xmlns:a16="http://schemas.microsoft.com/office/drawing/2014/main" id="{6577D1DB-6B88-4E5D-AAED-B7CC8587BE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83620" y="5056619"/>
            <a:ext cx="274320" cy="274320"/>
          </a:xfrm>
          <a:prstGeom prst="rect">
            <a:avLst/>
          </a:prstGeom>
        </p:spPr>
      </p:pic>
      <p:pic>
        <p:nvPicPr>
          <p:cNvPr id="24" name="Graphic 14">
            <a:extLst>
              <a:ext uri="{FF2B5EF4-FFF2-40B4-BE49-F238E27FC236}">
                <a16:creationId xmlns:a16="http://schemas.microsoft.com/office/drawing/2014/main" id="{93766CDE-287B-4F61-80C3-5ED00AAE97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27300" y="5435924"/>
            <a:ext cx="372383" cy="372383"/>
          </a:xfrm>
          <a:prstGeom prst="rect">
            <a:avLst/>
          </a:prstGeom>
        </p:spPr>
      </p:pic>
      <p:pic>
        <p:nvPicPr>
          <p:cNvPr id="25" name="Graphic 14">
            <a:extLst>
              <a:ext uri="{FF2B5EF4-FFF2-40B4-BE49-F238E27FC236}">
                <a16:creationId xmlns:a16="http://schemas.microsoft.com/office/drawing/2014/main" id="{50C622D5-1C88-45A2-B529-413D1C80BBD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26979" y="5435924"/>
            <a:ext cx="372383" cy="372383"/>
          </a:xfrm>
          <a:prstGeom prst="rect">
            <a:avLst/>
          </a:prstGeom>
        </p:spPr>
      </p:pic>
      <p:sp>
        <p:nvSpPr>
          <p:cNvPr id="26" name="Rectangle 33">
            <a:extLst>
              <a:ext uri="{FF2B5EF4-FFF2-40B4-BE49-F238E27FC236}">
                <a16:creationId xmlns:a16="http://schemas.microsoft.com/office/drawing/2014/main" id="{8B4B5D50-0241-4B78-A3A0-CA7FB471EBC0}"/>
              </a:ext>
            </a:extLst>
          </p:cNvPr>
          <p:cNvSpPr/>
          <p:nvPr/>
        </p:nvSpPr>
        <p:spPr>
          <a:xfrm>
            <a:off x="6394416" y="4013666"/>
            <a:ext cx="1059742" cy="846584"/>
          </a:xfrm>
          <a:prstGeom prst="rect">
            <a:avLst/>
          </a:prstGeom>
          <a:solidFill>
            <a:srgbClr val="19A2C7">
              <a:alpha val="15000"/>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algn="l"/>
            <a:r>
              <a:rPr lang="en-US" altLang="ja-JP" sz="1200" dirty="0">
                <a:solidFill>
                  <a:srgbClr val="19A2C7"/>
                </a:solidFill>
              </a:rPr>
              <a:t>Subnet</a:t>
            </a:r>
            <a:endParaRPr lang="en-US" sz="1200" dirty="0">
              <a:solidFill>
                <a:srgbClr val="19A2C7"/>
              </a:solidFill>
            </a:endParaRPr>
          </a:p>
        </p:txBody>
      </p:sp>
      <p:pic>
        <p:nvPicPr>
          <p:cNvPr id="27" name="Graphic 7">
            <a:extLst>
              <a:ext uri="{FF2B5EF4-FFF2-40B4-BE49-F238E27FC236}">
                <a16:creationId xmlns:a16="http://schemas.microsoft.com/office/drawing/2014/main" id="{111A78FE-5BC1-471C-9821-BAA4B69840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38095" y="4393386"/>
            <a:ext cx="372383" cy="372383"/>
          </a:xfrm>
          <a:prstGeom prst="rect">
            <a:avLst/>
          </a:prstGeom>
        </p:spPr>
      </p:pic>
      <p:sp>
        <p:nvSpPr>
          <p:cNvPr id="28" name="Rectangle 25">
            <a:extLst>
              <a:ext uri="{FF2B5EF4-FFF2-40B4-BE49-F238E27FC236}">
                <a16:creationId xmlns:a16="http://schemas.microsoft.com/office/drawing/2014/main" id="{FB3BFA3C-0E79-4BEC-8C3E-925A36EF88FA}"/>
              </a:ext>
            </a:extLst>
          </p:cNvPr>
          <p:cNvSpPr/>
          <p:nvPr/>
        </p:nvSpPr>
        <p:spPr>
          <a:xfrm>
            <a:off x="5916754" y="3479279"/>
            <a:ext cx="4769605" cy="2561084"/>
          </a:xfrm>
          <a:prstGeom prst="rect">
            <a:avLst/>
          </a:prstGeom>
          <a:noFill/>
          <a:ln w="12700">
            <a:solidFill>
              <a:srgbClr val="6CAE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400" dirty="0">
                <a:ln w="0"/>
                <a:solidFill>
                  <a:srgbClr val="6CAE3E"/>
                </a:solidFill>
              </a:rPr>
              <a:t>VPC</a:t>
            </a:r>
          </a:p>
        </p:txBody>
      </p:sp>
      <p:pic>
        <p:nvPicPr>
          <p:cNvPr id="29" name="Graphic 77">
            <a:extLst>
              <a:ext uri="{FF2B5EF4-FFF2-40B4-BE49-F238E27FC236}">
                <a16:creationId xmlns:a16="http://schemas.microsoft.com/office/drawing/2014/main" id="{8CA02C40-82D5-4C68-A86B-A25FE485C2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6756" y="3479279"/>
            <a:ext cx="330200" cy="330200"/>
          </a:xfrm>
          <a:prstGeom prst="rect">
            <a:avLst/>
          </a:prstGeom>
        </p:spPr>
      </p:pic>
      <p:pic>
        <p:nvPicPr>
          <p:cNvPr id="30" name="Graphic 3">
            <a:extLst>
              <a:ext uri="{FF2B5EF4-FFF2-40B4-BE49-F238E27FC236}">
                <a16:creationId xmlns:a16="http://schemas.microsoft.com/office/drawing/2014/main" id="{8B94172C-54F8-4A0F-A1FF-6D0AF37FF5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94415" y="4013666"/>
            <a:ext cx="274320" cy="274320"/>
          </a:xfrm>
          <a:prstGeom prst="rect">
            <a:avLst/>
          </a:prstGeom>
        </p:spPr>
      </p:pic>
      <p:sp>
        <p:nvSpPr>
          <p:cNvPr id="31" name="Rectangle 36">
            <a:extLst>
              <a:ext uri="{FF2B5EF4-FFF2-40B4-BE49-F238E27FC236}">
                <a16:creationId xmlns:a16="http://schemas.microsoft.com/office/drawing/2014/main" id="{08085431-86DB-4338-89F4-2B29DAEA7965}"/>
              </a:ext>
            </a:extLst>
          </p:cNvPr>
          <p:cNvSpPr/>
          <p:nvPr/>
        </p:nvSpPr>
        <p:spPr>
          <a:xfrm>
            <a:off x="6302002" y="3163649"/>
            <a:ext cx="1286623" cy="3129558"/>
          </a:xfrm>
          <a:prstGeom prst="rect">
            <a:avLst/>
          </a:prstGeom>
          <a:noFill/>
          <a:ln w="12700">
            <a:solidFill>
              <a:srgbClr val="19A2C7"/>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a:r>
              <a:rPr lang="en-US" sz="1200" dirty="0">
                <a:solidFill>
                  <a:srgbClr val="19A2C7"/>
                </a:solidFill>
              </a:rPr>
              <a:t>A</a:t>
            </a:r>
            <a:r>
              <a:rPr lang="en-US" altLang="ja-JP" sz="1200" dirty="0">
                <a:solidFill>
                  <a:srgbClr val="19A2C7"/>
                </a:solidFill>
              </a:rPr>
              <a:t>Z-a</a:t>
            </a:r>
            <a:endParaRPr lang="en-US" sz="1200" dirty="0">
              <a:solidFill>
                <a:srgbClr val="19A2C7"/>
              </a:solidFill>
            </a:endParaRPr>
          </a:p>
        </p:txBody>
      </p:sp>
      <p:sp>
        <p:nvSpPr>
          <p:cNvPr id="32" name="Rectangle 33">
            <a:extLst>
              <a:ext uri="{FF2B5EF4-FFF2-40B4-BE49-F238E27FC236}">
                <a16:creationId xmlns:a16="http://schemas.microsoft.com/office/drawing/2014/main" id="{4D7F7D4D-AF6F-43D1-9251-FB60F67F356E}"/>
              </a:ext>
            </a:extLst>
          </p:cNvPr>
          <p:cNvSpPr/>
          <p:nvPr/>
        </p:nvSpPr>
        <p:spPr>
          <a:xfrm>
            <a:off x="6394416" y="5056619"/>
            <a:ext cx="1059742" cy="846584"/>
          </a:xfrm>
          <a:prstGeom prst="rect">
            <a:avLst/>
          </a:prstGeom>
          <a:solidFill>
            <a:srgbClr val="19A2C7">
              <a:alpha val="15000"/>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algn="l"/>
            <a:r>
              <a:rPr lang="en-US" altLang="ja-JP" sz="1200" dirty="0">
                <a:solidFill>
                  <a:srgbClr val="19A2C7"/>
                </a:solidFill>
              </a:rPr>
              <a:t>Subnet</a:t>
            </a:r>
            <a:endParaRPr lang="en-US" sz="1200" dirty="0">
              <a:solidFill>
                <a:srgbClr val="19A2C7"/>
              </a:solidFill>
            </a:endParaRPr>
          </a:p>
        </p:txBody>
      </p:sp>
      <p:pic>
        <p:nvPicPr>
          <p:cNvPr id="33" name="Graphic 3">
            <a:extLst>
              <a:ext uri="{FF2B5EF4-FFF2-40B4-BE49-F238E27FC236}">
                <a16:creationId xmlns:a16="http://schemas.microsoft.com/office/drawing/2014/main" id="{A68C2957-71E1-4CD8-8A13-EAD2FEDC66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94415" y="5056619"/>
            <a:ext cx="274320" cy="274320"/>
          </a:xfrm>
          <a:prstGeom prst="rect">
            <a:avLst/>
          </a:prstGeom>
        </p:spPr>
      </p:pic>
      <p:sp>
        <p:nvSpPr>
          <p:cNvPr id="34" name="Rectangle 33">
            <a:extLst>
              <a:ext uri="{FF2B5EF4-FFF2-40B4-BE49-F238E27FC236}">
                <a16:creationId xmlns:a16="http://schemas.microsoft.com/office/drawing/2014/main" id="{315F130D-8179-498B-968F-873EB399E422}"/>
              </a:ext>
            </a:extLst>
          </p:cNvPr>
          <p:cNvSpPr/>
          <p:nvPr/>
        </p:nvSpPr>
        <p:spPr>
          <a:xfrm>
            <a:off x="7794736" y="4013666"/>
            <a:ext cx="1059742" cy="846584"/>
          </a:xfrm>
          <a:prstGeom prst="rect">
            <a:avLst/>
          </a:prstGeom>
          <a:solidFill>
            <a:srgbClr val="19A2C7">
              <a:alpha val="15000"/>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algn="l"/>
            <a:r>
              <a:rPr lang="en-US" altLang="ja-JP" sz="1200" dirty="0">
                <a:solidFill>
                  <a:srgbClr val="19A2C7"/>
                </a:solidFill>
              </a:rPr>
              <a:t>Subnet</a:t>
            </a:r>
            <a:endParaRPr lang="en-US" sz="1200" dirty="0">
              <a:solidFill>
                <a:srgbClr val="19A2C7"/>
              </a:solidFill>
            </a:endParaRPr>
          </a:p>
        </p:txBody>
      </p:sp>
      <p:pic>
        <p:nvPicPr>
          <p:cNvPr id="35" name="Graphic 7">
            <a:extLst>
              <a:ext uri="{FF2B5EF4-FFF2-40B4-BE49-F238E27FC236}">
                <a16:creationId xmlns:a16="http://schemas.microsoft.com/office/drawing/2014/main" id="{81975456-1097-44FE-B0A0-8A2EF88DF4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38415" y="4393386"/>
            <a:ext cx="372383" cy="372383"/>
          </a:xfrm>
          <a:prstGeom prst="rect">
            <a:avLst/>
          </a:prstGeom>
        </p:spPr>
      </p:pic>
      <p:pic>
        <p:nvPicPr>
          <p:cNvPr id="36" name="Graphic 3">
            <a:extLst>
              <a:ext uri="{FF2B5EF4-FFF2-40B4-BE49-F238E27FC236}">
                <a16:creationId xmlns:a16="http://schemas.microsoft.com/office/drawing/2014/main" id="{83BA4BD4-56B4-45DF-8189-CDA0569604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94735" y="4013666"/>
            <a:ext cx="274320" cy="274320"/>
          </a:xfrm>
          <a:prstGeom prst="rect">
            <a:avLst/>
          </a:prstGeom>
        </p:spPr>
      </p:pic>
      <p:sp>
        <p:nvSpPr>
          <p:cNvPr id="37" name="Rectangle 36">
            <a:extLst>
              <a:ext uri="{FF2B5EF4-FFF2-40B4-BE49-F238E27FC236}">
                <a16:creationId xmlns:a16="http://schemas.microsoft.com/office/drawing/2014/main" id="{F736B9DD-B02C-42B8-B3E2-47D28D6DDAB7}"/>
              </a:ext>
            </a:extLst>
          </p:cNvPr>
          <p:cNvSpPr/>
          <p:nvPr/>
        </p:nvSpPr>
        <p:spPr>
          <a:xfrm>
            <a:off x="7702322" y="3163649"/>
            <a:ext cx="1286623" cy="3129558"/>
          </a:xfrm>
          <a:prstGeom prst="rect">
            <a:avLst/>
          </a:prstGeom>
          <a:noFill/>
          <a:ln w="12700">
            <a:solidFill>
              <a:srgbClr val="19A2C7"/>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a:r>
              <a:rPr lang="en-US" sz="1200" dirty="0">
                <a:solidFill>
                  <a:srgbClr val="19A2C7"/>
                </a:solidFill>
              </a:rPr>
              <a:t>A</a:t>
            </a:r>
            <a:r>
              <a:rPr lang="en-US" altLang="ja-JP" sz="1200" dirty="0">
                <a:solidFill>
                  <a:srgbClr val="19A2C7"/>
                </a:solidFill>
              </a:rPr>
              <a:t>Z-c</a:t>
            </a:r>
            <a:endParaRPr lang="en-US" sz="1200" dirty="0">
              <a:solidFill>
                <a:srgbClr val="19A2C7"/>
              </a:solidFill>
            </a:endParaRPr>
          </a:p>
        </p:txBody>
      </p:sp>
      <p:sp>
        <p:nvSpPr>
          <p:cNvPr id="38" name="Rectangle 33">
            <a:extLst>
              <a:ext uri="{FF2B5EF4-FFF2-40B4-BE49-F238E27FC236}">
                <a16:creationId xmlns:a16="http://schemas.microsoft.com/office/drawing/2014/main" id="{5B6DDA3B-0568-4D74-B01B-62D7ECBAC04C}"/>
              </a:ext>
            </a:extLst>
          </p:cNvPr>
          <p:cNvSpPr/>
          <p:nvPr/>
        </p:nvSpPr>
        <p:spPr>
          <a:xfrm>
            <a:off x="7794736" y="5056619"/>
            <a:ext cx="1059742" cy="846584"/>
          </a:xfrm>
          <a:prstGeom prst="rect">
            <a:avLst/>
          </a:prstGeom>
          <a:solidFill>
            <a:srgbClr val="19A2C7">
              <a:alpha val="15000"/>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algn="l"/>
            <a:r>
              <a:rPr lang="en-US" altLang="ja-JP" sz="1200" dirty="0">
                <a:solidFill>
                  <a:srgbClr val="19A2C7"/>
                </a:solidFill>
              </a:rPr>
              <a:t>Subnet</a:t>
            </a:r>
            <a:endParaRPr lang="en-US" sz="1200" dirty="0">
              <a:solidFill>
                <a:srgbClr val="19A2C7"/>
              </a:solidFill>
            </a:endParaRPr>
          </a:p>
        </p:txBody>
      </p:sp>
      <p:pic>
        <p:nvPicPr>
          <p:cNvPr id="39" name="Graphic 3">
            <a:extLst>
              <a:ext uri="{FF2B5EF4-FFF2-40B4-BE49-F238E27FC236}">
                <a16:creationId xmlns:a16="http://schemas.microsoft.com/office/drawing/2014/main" id="{0E4FF90C-432A-4758-BE74-B35FB8396E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94735" y="5056619"/>
            <a:ext cx="274320" cy="274320"/>
          </a:xfrm>
          <a:prstGeom prst="rect">
            <a:avLst/>
          </a:prstGeom>
        </p:spPr>
      </p:pic>
      <p:pic>
        <p:nvPicPr>
          <p:cNvPr id="40" name="Graphic 14">
            <a:extLst>
              <a:ext uri="{FF2B5EF4-FFF2-40B4-BE49-F238E27FC236}">
                <a16:creationId xmlns:a16="http://schemas.microsoft.com/office/drawing/2014/main" id="{4937D228-1B67-4B27-AB9F-9B94498BA0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38415" y="5435924"/>
            <a:ext cx="372383" cy="372383"/>
          </a:xfrm>
          <a:prstGeom prst="rect">
            <a:avLst/>
          </a:prstGeom>
        </p:spPr>
      </p:pic>
      <p:pic>
        <p:nvPicPr>
          <p:cNvPr id="41" name="Graphic 14">
            <a:extLst>
              <a:ext uri="{FF2B5EF4-FFF2-40B4-BE49-F238E27FC236}">
                <a16:creationId xmlns:a16="http://schemas.microsoft.com/office/drawing/2014/main" id="{780787D4-AB94-43ED-B680-B1604E1F23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38094" y="5435924"/>
            <a:ext cx="372383" cy="372383"/>
          </a:xfrm>
          <a:prstGeom prst="rect">
            <a:avLst/>
          </a:prstGeom>
        </p:spPr>
      </p:pic>
      <p:sp>
        <p:nvSpPr>
          <p:cNvPr id="42" name="Rectangle 33">
            <a:extLst>
              <a:ext uri="{FF2B5EF4-FFF2-40B4-BE49-F238E27FC236}">
                <a16:creationId xmlns:a16="http://schemas.microsoft.com/office/drawing/2014/main" id="{07AC6425-37AF-4582-8E36-F4AFD7B55704}"/>
              </a:ext>
            </a:extLst>
          </p:cNvPr>
          <p:cNvSpPr/>
          <p:nvPr/>
        </p:nvSpPr>
        <p:spPr>
          <a:xfrm>
            <a:off x="9195217" y="4013666"/>
            <a:ext cx="1059742" cy="846584"/>
          </a:xfrm>
          <a:prstGeom prst="rect">
            <a:avLst/>
          </a:prstGeom>
          <a:solidFill>
            <a:srgbClr val="19A2C7">
              <a:alpha val="15000"/>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algn="l"/>
            <a:r>
              <a:rPr lang="en-US" altLang="ja-JP" sz="1200" dirty="0">
                <a:solidFill>
                  <a:srgbClr val="19A2C7"/>
                </a:solidFill>
              </a:rPr>
              <a:t>Subnet</a:t>
            </a:r>
            <a:endParaRPr lang="en-US" sz="1200" dirty="0">
              <a:solidFill>
                <a:srgbClr val="19A2C7"/>
              </a:solidFill>
            </a:endParaRPr>
          </a:p>
        </p:txBody>
      </p:sp>
      <p:pic>
        <p:nvPicPr>
          <p:cNvPr id="43" name="Graphic 7">
            <a:extLst>
              <a:ext uri="{FF2B5EF4-FFF2-40B4-BE49-F238E27FC236}">
                <a16:creationId xmlns:a16="http://schemas.microsoft.com/office/drawing/2014/main" id="{4AA290CC-1E86-41C1-80EA-592A25ABA9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38896" y="4393386"/>
            <a:ext cx="372383" cy="372383"/>
          </a:xfrm>
          <a:prstGeom prst="rect">
            <a:avLst/>
          </a:prstGeom>
        </p:spPr>
      </p:pic>
      <p:pic>
        <p:nvPicPr>
          <p:cNvPr id="44" name="Graphic 3">
            <a:extLst>
              <a:ext uri="{FF2B5EF4-FFF2-40B4-BE49-F238E27FC236}">
                <a16:creationId xmlns:a16="http://schemas.microsoft.com/office/drawing/2014/main" id="{52C55AF1-24EF-4F9B-A336-BB9A034952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95216" y="4013666"/>
            <a:ext cx="274320" cy="274320"/>
          </a:xfrm>
          <a:prstGeom prst="rect">
            <a:avLst/>
          </a:prstGeom>
        </p:spPr>
      </p:pic>
      <p:sp>
        <p:nvSpPr>
          <p:cNvPr id="45" name="Rectangle 36">
            <a:extLst>
              <a:ext uri="{FF2B5EF4-FFF2-40B4-BE49-F238E27FC236}">
                <a16:creationId xmlns:a16="http://schemas.microsoft.com/office/drawing/2014/main" id="{4CD86846-CEDF-4A91-B01A-15A4E22ECC3B}"/>
              </a:ext>
            </a:extLst>
          </p:cNvPr>
          <p:cNvSpPr/>
          <p:nvPr/>
        </p:nvSpPr>
        <p:spPr>
          <a:xfrm>
            <a:off x="9102803" y="3163649"/>
            <a:ext cx="1286623" cy="3129558"/>
          </a:xfrm>
          <a:prstGeom prst="rect">
            <a:avLst/>
          </a:prstGeom>
          <a:noFill/>
          <a:ln w="12700">
            <a:solidFill>
              <a:srgbClr val="19A2C7"/>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a:r>
              <a:rPr lang="en-US" sz="1200" dirty="0">
                <a:solidFill>
                  <a:srgbClr val="19A2C7"/>
                </a:solidFill>
              </a:rPr>
              <a:t>A</a:t>
            </a:r>
            <a:r>
              <a:rPr lang="en-US" altLang="ja-JP" sz="1200" dirty="0">
                <a:solidFill>
                  <a:srgbClr val="19A2C7"/>
                </a:solidFill>
              </a:rPr>
              <a:t>Z-d</a:t>
            </a:r>
            <a:endParaRPr lang="en-US" sz="1200" dirty="0">
              <a:solidFill>
                <a:srgbClr val="19A2C7"/>
              </a:solidFill>
            </a:endParaRPr>
          </a:p>
        </p:txBody>
      </p:sp>
      <p:sp>
        <p:nvSpPr>
          <p:cNvPr id="46" name="Rectangle 33">
            <a:extLst>
              <a:ext uri="{FF2B5EF4-FFF2-40B4-BE49-F238E27FC236}">
                <a16:creationId xmlns:a16="http://schemas.microsoft.com/office/drawing/2014/main" id="{22317D8F-AA71-4E18-8963-0A3ECC9D9621}"/>
              </a:ext>
            </a:extLst>
          </p:cNvPr>
          <p:cNvSpPr/>
          <p:nvPr/>
        </p:nvSpPr>
        <p:spPr>
          <a:xfrm>
            <a:off x="9195217" y="5056619"/>
            <a:ext cx="1059742" cy="846584"/>
          </a:xfrm>
          <a:prstGeom prst="rect">
            <a:avLst/>
          </a:prstGeom>
          <a:solidFill>
            <a:srgbClr val="19A2C7">
              <a:alpha val="15000"/>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algn="l"/>
            <a:r>
              <a:rPr lang="en-US" altLang="ja-JP" sz="1200" dirty="0">
                <a:solidFill>
                  <a:srgbClr val="19A2C7"/>
                </a:solidFill>
              </a:rPr>
              <a:t>Subnet</a:t>
            </a:r>
            <a:endParaRPr lang="en-US" sz="1200" dirty="0">
              <a:solidFill>
                <a:srgbClr val="19A2C7"/>
              </a:solidFill>
            </a:endParaRPr>
          </a:p>
        </p:txBody>
      </p:sp>
      <p:pic>
        <p:nvPicPr>
          <p:cNvPr id="47" name="Graphic 3">
            <a:extLst>
              <a:ext uri="{FF2B5EF4-FFF2-40B4-BE49-F238E27FC236}">
                <a16:creationId xmlns:a16="http://schemas.microsoft.com/office/drawing/2014/main" id="{CC4D4A9D-9405-42E6-8EE2-19BA26E6ED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95216" y="5056619"/>
            <a:ext cx="274320" cy="274320"/>
          </a:xfrm>
          <a:prstGeom prst="rect">
            <a:avLst/>
          </a:prstGeom>
        </p:spPr>
      </p:pic>
      <p:pic>
        <p:nvPicPr>
          <p:cNvPr id="48" name="Graphic 14">
            <a:extLst>
              <a:ext uri="{FF2B5EF4-FFF2-40B4-BE49-F238E27FC236}">
                <a16:creationId xmlns:a16="http://schemas.microsoft.com/office/drawing/2014/main" id="{62C228C8-D8DC-46D8-A7CB-85FAB11F74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38896" y="5435924"/>
            <a:ext cx="372383" cy="372383"/>
          </a:xfrm>
          <a:prstGeom prst="rect">
            <a:avLst/>
          </a:prstGeom>
        </p:spPr>
      </p:pic>
      <p:sp>
        <p:nvSpPr>
          <p:cNvPr id="50" name="乗算記号 49">
            <a:extLst>
              <a:ext uri="{FF2B5EF4-FFF2-40B4-BE49-F238E27FC236}">
                <a16:creationId xmlns:a16="http://schemas.microsoft.com/office/drawing/2014/main" id="{7A8682D0-07BF-482F-AABB-74359F2869C3}"/>
              </a:ext>
            </a:extLst>
          </p:cNvPr>
          <p:cNvSpPr/>
          <p:nvPr/>
        </p:nvSpPr>
        <p:spPr>
          <a:xfrm>
            <a:off x="3327077" y="2071947"/>
            <a:ext cx="1214882" cy="4786053"/>
          </a:xfrm>
          <a:prstGeom prst="mathMultiply">
            <a:avLst>
              <a:gd name="adj1" fmla="val 16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乗算記号 50">
            <a:extLst>
              <a:ext uri="{FF2B5EF4-FFF2-40B4-BE49-F238E27FC236}">
                <a16:creationId xmlns:a16="http://schemas.microsoft.com/office/drawing/2014/main" id="{F9D9DEBF-4B3E-4309-9C70-89E225B3B37B}"/>
              </a:ext>
            </a:extLst>
          </p:cNvPr>
          <p:cNvSpPr/>
          <p:nvPr/>
        </p:nvSpPr>
        <p:spPr>
          <a:xfrm>
            <a:off x="9138673" y="2071947"/>
            <a:ext cx="1214882" cy="4786053"/>
          </a:xfrm>
          <a:prstGeom prst="mathMultiply">
            <a:avLst>
              <a:gd name="adj1" fmla="val 16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4059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4E877A5-36CA-4F3B-9CDE-0D11F8D52946}"/>
              </a:ext>
            </a:extLst>
          </p:cNvPr>
          <p:cNvSpPr>
            <a:spLocks noGrp="1"/>
          </p:cNvSpPr>
          <p:nvPr>
            <p:ph type="sldNum" sz="quarter" idx="12"/>
          </p:nvPr>
        </p:nvSpPr>
        <p:spPr/>
        <p:txBody>
          <a:bodyPr/>
          <a:lstStyle/>
          <a:p>
            <a:fld id="{18029EA4-AF32-436D-8A72-F6CA84DC83B2}" type="slidenum">
              <a:rPr kumimoji="1" lang="ja-JP" altLang="en-US" smtClean="0"/>
              <a:t>17</a:t>
            </a:fld>
            <a:endParaRPr kumimoji="1" lang="ja-JP" altLang="en-US"/>
          </a:p>
        </p:txBody>
      </p:sp>
      <p:pic>
        <p:nvPicPr>
          <p:cNvPr id="5" name="Graphic 39">
            <a:extLst>
              <a:ext uri="{FF2B5EF4-FFF2-40B4-BE49-F238E27FC236}">
                <a16:creationId xmlns:a16="http://schemas.microsoft.com/office/drawing/2014/main" id="{CC20635D-1E49-4B25-854B-8C78F4D9F9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7119" y="1388858"/>
            <a:ext cx="549383" cy="549383"/>
          </a:xfrm>
          <a:prstGeom prst="rect">
            <a:avLst/>
          </a:prstGeom>
        </p:spPr>
      </p:pic>
      <p:sp>
        <p:nvSpPr>
          <p:cNvPr id="6" name="テキスト ボックス 5">
            <a:extLst>
              <a:ext uri="{FF2B5EF4-FFF2-40B4-BE49-F238E27FC236}">
                <a16:creationId xmlns:a16="http://schemas.microsoft.com/office/drawing/2014/main" id="{36428190-F924-40CC-A051-9F9F97BE3385}"/>
              </a:ext>
            </a:extLst>
          </p:cNvPr>
          <p:cNvSpPr txBox="1"/>
          <p:nvPr/>
        </p:nvSpPr>
        <p:spPr>
          <a:xfrm>
            <a:off x="1405598" y="1909239"/>
            <a:ext cx="667943"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私</a:t>
            </a:r>
            <a:endParaRPr lang="en-US" altLang="ja-JP" dirty="0"/>
          </a:p>
        </p:txBody>
      </p:sp>
      <p:sp>
        <p:nvSpPr>
          <p:cNvPr id="7" name="吹き出し: 角を丸めた四角形 6">
            <a:extLst>
              <a:ext uri="{FF2B5EF4-FFF2-40B4-BE49-F238E27FC236}">
                <a16:creationId xmlns:a16="http://schemas.microsoft.com/office/drawing/2014/main" id="{C919E86A-DA08-431E-AE7B-32A521DC23D7}"/>
              </a:ext>
            </a:extLst>
          </p:cNvPr>
          <p:cNvSpPr/>
          <p:nvPr/>
        </p:nvSpPr>
        <p:spPr>
          <a:xfrm>
            <a:off x="2245555" y="539744"/>
            <a:ext cx="6614359" cy="849114"/>
          </a:xfrm>
          <a:prstGeom prst="wedgeRoundRectCallout">
            <a:avLst>
              <a:gd name="adj1" fmla="val -53894"/>
              <a:gd name="adj2" fmla="val 3965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dirty="0"/>
              <a:t>違いが出るのは</a:t>
            </a:r>
            <a:r>
              <a:rPr kumimoji="1" lang="en-US" altLang="ja-JP" dirty="0"/>
              <a:t>1AZ</a:t>
            </a:r>
            <a:r>
              <a:rPr kumimoji="1" lang="ja-JP" altLang="en-US" dirty="0"/>
              <a:t>障害中の可用性と縮退率なので、</a:t>
            </a:r>
            <a:endParaRPr kumimoji="1" lang="en-US" altLang="ja-JP" dirty="0"/>
          </a:p>
          <a:p>
            <a:r>
              <a:rPr kumimoji="1" lang="ja-JP" altLang="en-US" dirty="0"/>
              <a:t>多重障害を前提にしない場合はコストも考慮して</a:t>
            </a:r>
            <a:r>
              <a:rPr kumimoji="1" lang="en-US" altLang="ja-JP" dirty="0"/>
              <a:t>2AZ</a:t>
            </a:r>
            <a:r>
              <a:rPr kumimoji="1" lang="ja-JP" altLang="en-US" dirty="0"/>
              <a:t>が妥当です。</a:t>
            </a:r>
          </a:p>
        </p:txBody>
      </p:sp>
      <p:pic>
        <p:nvPicPr>
          <p:cNvPr id="8" name="Graphic 39">
            <a:extLst>
              <a:ext uri="{FF2B5EF4-FFF2-40B4-BE49-F238E27FC236}">
                <a16:creationId xmlns:a16="http://schemas.microsoft.com/office/drawing/2014/main" id="{2A74DDB8-F8E5-4729-9D8A-87B7A99232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1903" y="2480123"/>
            <a:ext cx="549383" cy="549383"/>
          </a:xfrm>
          <a:prstGeom prst="rect">
            <a:avLst/>
          </a:prstGeom>
        </p:spPr>
      </p:pic>
      <p:sp>
        <p:nvSpPr>
          <p:cNvPr id="9" name="テキスト ボックス 8">
            <a:extLst>
              <a:ext uri="{FF2B5EF4-FFF2-40B4-BE49-F238E27FC236}">
                <a16:creationId xmlns:a16="http://schemas.microsoft.com/office/drawing/2014/main" id="{907E3B7E-DEF4-4FCB-AB4D-C10E13EAE23F}"/>
              </a:ext>
            </a:extLst>
          </p:cNvPr>
          <p:cNvSpPr txBox="1"/>
          <p:nvPr/>
        </p:nvSpPr>
        <p:spPr>
          <a:xfrm>
            <a:off x="9613419" y="3000504"/>
            <a:ext cx="1065321"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担当者</a:t>
            </a:r>
            <a:endParaRPr lang="en-US" altLang="ja-JP" dirty="0"/>
          </a:p>
        </p:txBody>
      </p:sp>
      <p:sp>
        <p:nvSpPr>
          <p:cNvPr id="10" name="吹き出し: 角を丸めた四角形 9">
            <a:extLst>
              <a:ext uri="{FF2B5EF4-FFF2-40B4-BE49-F238E27FC236}">
                <a16:creationId xmlns:a16="http://schemas.microsoft.com/office/drawing/2014/main" id="{4FBFE767-8FC9-407D-90BC-F9C5D0526005}"/>
              </a:ext>
            </a:extLst>
          </p:cNvPr>
          <p:cNvSpPr/>
          <p:nvPr/>
        </p:nvSpPr>
        <p:spPr>
          <a:xfrm>
            <a:off x="5131293" y="1631009"/>
            <a:ext cx="4284999" cy="849114"/>
          </a:xfrm>
          <a:prstGeom prst="wedgeRoundRectCallout">
            <a:avLst>
              <a:gd name="adj1" fmla="val 56722"/>
              <a:gd name="adj2" fmla="val 4292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kumimoji="1" lang="ja-JP" altLang="en-US" dirty="0"/>
              <a:t>うーん。</a:t>
            </a:r>
            <a:endParaRPr kumimoji="1" lang="en-US" altLang="ja-JP" dirty="0"/>
          </a:p>
          <a:p>
            <a:r>
              <a:rPr kumimoji="1" lang="ja-JP" altLang="en-US" dirty="0"/>
              <a:t>ちなみにコストはどれくらい増えますか？</a:t>
            </a:r>
            <a:endParaRPr kumimoji="1" lang="en-US" altLang="ja-JP" dirty="0"/>
          </a:p>
        </p:txBody>
      </p:sp>
      <p:pic>
        <p:nvPicPr>
          <p:cNvPr id="11" name="Graphic 39">
            <a:extLst>
              <a:ext uri="{FF2B5EF4-FFF2-40B4-BE49-F238E27FC236}">
                <a16:creationId xmlns:a16="http://schemas.microsoft.com/office/drawing/2014/main" id="{C0347938-8A53-4D7B-A927-5D5601C012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7119" y="3578890"/>
            <a:ext cx="549383" cy="549383"/>
          </a:xfrm>
          <a:prstGeom prst="rect">
            <a:avLst/>
          </a:prstGeom>
        </p:spPr>
      </p:pic>
      <p:sp>
        <p:nvSpPr>
          <p:cNvPr id="12" name="テキスト ボックス 11">
            <a:extLst>
              <a:ext uri="{FF2B5EF4-FFF2-40B4-BE49-F238E27FC236}">
                <a16:creationId xmlns:a16="http://schemas.microsoft.com/office/drawing/2014/main" id="{6F2FCE88-710E-4BEA-ACCD-0CEFAEC65CB5}"/>
              </a:ext>
            </a:extLst>
          </p:cNvPr>
          <p:cNvSpPr txBox="1"/>
          <p:nvPr/>
        </p:nvSpPr>
        <p:spPr>
          <a:xfrm>
            <a:off x="1405598" y="4099271"/>
            <a:ext cx="667943"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私</a:t>
            </a:r>
            <a:endParaRPr lang="en-US" altLang="ja-JP" dirty="0"/>
          </a:p>
        </p:txBody>
      </p:sp>
      <p:sp>
        <p:nvSpPr>
          <p:cNvPr id="13" name="吹き出し: 角を丸めた四角形 12">
            <a:extLst>
              <a:ext uri="{FF2B5EF4-FFF2-40B4-BE49-F238E27FC236}">
                <a16:creationId xmlns:a16="http://schemas.microsoft.com/office/drawing/2014/main" id="{99D2E06C-CC87-498E-AC17-79CD3FBA90D2}"/>
              </a:ext>
            </a:extLst>
          </p:cNvPr>
          <p:cNvSpPr/>
          <p:nvPr/>
        </p:nvSpPr>
        <p:spPr>
          <a:xfrm>
            <a:off x="2245556" y="2729776"/>
            <a:ext cx="5229442" cy="849114"/>
          </a:xfrm>
          <a:prstGeom prst="wedgeRoundRectCallout">
            <a:avLst>
              <a:gd name="adj1" fmla="val -53894"/>
              <a:gd name="adj2" fmla="val 3965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dirty="0"/>
              <a:t>試算したところ、年間で数百万円のランニングコスト増となります。</a:t>
            </a:r>
          </a:p>
        </p:txBody>
      </p:sp>
      <p:pic>
        <p:nvPicPr>
          <p:cNvPr id="23" name="Graphic 39">
            <a:extLst>
              <a:ext uri="{FF2B5EF4-FFF2-40B4-BE49-F238E27FC236}">
                <a16:creationId xmlns:a16="http://schemas.microsoft.com/office/drawing/2014/main" id="{E88D3856-D71F-41B3-83E5-9669973A43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1903" y="4677657"/>
            <a:ext cx="549383" cy="549383"/>
          </a:xfrm>
          <a:prstGeom prst="rect">
            <a:avLst/>
          </a:prstGeom>
        </p:spPr>
      </p:pic>
      <p:sp>
        <p:nvSpPr>
          <p:cNvPr id="24" name="テキスト ボックス 23">
            <a:extLst>
              <a:ext uri="{FF2B5EF4-FFF2-40B4-BE49-F238E27FC236}">
                <a16:creationId xmlns:a16="http://schemas.microsoft.com/office/drawing/2014/main" id="{F6595692-9311-4DCC-BF96-B74B2159AB6D}"/>
              </a:ext>
            </a:extLst>
          </p:cNvPr>
          <p:cNvSpPr txBox="1"/>
          <p:nvPr/>
        </p:nvSpPr>
        <p:spPr>
          <a:xfrm>
            <a:off x="9613419" y="5198038"/>
            <a:ext cx="1065321"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担当者</a:t>
            </a:r>
            <a:endParaRPr lang="en-US" altLang="ja-JP" dirty="0"/>
          </a:p>
        </p:txBody>
      </p:sp>
      <p:sp>
        <p:nvSpPr>
          <p:cNvPr id="25" name="吹き出し: 角を丸めた四角形 24">
            <a:extLst>
              <a:ext uri="{FF2B5EF4-FFF2-40B4-BE49-F238E27FC236}">
                <a16:creationId xmlns:a16="http://schemas.microsoft.com/office/drawing/2014/main" id="{5241DD01-EFDE-4940-86BE-CBBB532D113B}"/>
              </a:ext>
            </a:extLst>
          </p:cNvPr>
          <p:cNvSpPr/>
          <p:nvPr/>
        </p:nvSpPr>
        <p:spPr>
          <a:xfrm>
            <a:off x="4287915" y="3828543"/>
            <a:ext cx="5128377" cy="849114"/>
          </a:xfrm>
          <a:prstGeom prst="wedgeRoundRectCallout">
            <a:avLst>
              <a:gd name="adj1" fmla="val 56722"/>
              <a:gd name="adj2" fmla="val 4292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kumimoji="1" lang="ja-JP" altLang="en-US" dirty="0"/>
              <a:t>分かりました。</a:t>
            </a:r>
            <a:endParaRPr kumimoji="1" lang="en-US" altLang="ja-JP" dirty="0"/>
          </a:p>
          <a:p>
            <a:r>
              <a:rPr kumimoji="1" lang="ja-JP" altLang="en-US" dirty="0"/>
              <a:t>その金額なら大丈夫なので、</a:t>
            </a:r>
            <a:r>
              <a:rPr kumimoji="1" lang="en-US" altLang="ja-JP" dirty="0"/>
              <a:t>3AZ</a:t>
            </a:r>
            <a:r>
              <a:rPr kumimoji="1" lang="ja-JP" altLang="en-US" dirty="0"/>
              <a:t>でお願いします。</a:t>
            </a:r>
            <a:endParaRPr kumimoji="1" lang="en-US" altLang="ja-JP" dirty="0"/>
          </a:p>
        </p:txBody>
      </p:sp>
      <p:pic>
        <p:nvPicPr>
          <p:cNvPr id="26" name="Graphic 39">
            <a:extLst>
              <a:ext uri="{FF2B5EF4-FFF2-40B4-BE49-F238E27FC236}">
                <a16:creationId xmlns:a16="http://schemas.microsoft.com/office/drawing/2014/main" id="{0880B4DD-AD74-4720-80FB-60BF16A3A3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7119" y="5460688"/>
            <a:ext cx="549383" cy="549383"/>
          </a:xfrm>
          <a:prstGeom prst="rect">
            <a:avLst/>
          </a:prstGeom>
        </p:spPr>
      </p:pic>
      <p:sp>
        <p:nvSpPr>
          <p:cNvPr id="27" name="テキスト ボックス 26">
            <a:extLst>
              <a:ext uri="{FF2B5EF4-FFF2-40B4-BE49-F238E27FC236}">
                <a16:creationId xmlns:a16="http://schemas.microsoft.com/office/drawing/2014/main" id="{6174388C-D9E2-4D78-BA88-A83C0CDD1931}"/>
              </a:ext>
            </a:extLst>
          </p:cNvPr>
          <p:cNvSpPr txBox="1"/>
          <p:nvPr/>
        </p:nvSpPr>
        <p:spPr>
          <a:xfrm>
            <a:off x="1405598" y="5981069"/>
            <a:ext cx="667943"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私</a:t>
            </a:r>
            <a:endParaRPr lang="en-US" altLang="ja-JP" dirty="0"/>
          </a:p>
        </p:txBody>
      </p:sp>
      <p:sp>
        <p:nvSpPr>
          <p:cNvPr id="28" name="吹き出し: 角を丸めた四角形 27">
            <a:extLst>
              <a:ext uri="{FF2B5EF4-FFF2-40B4-BE49-F238E27FC236}">
                <a16:creationId xmlns:a16="http://schemas.microsoft.com/office/drawing/2014/main" id="{755A7F24-DF0A-4D7B-B46A-5B21DF4AFC8D}"/>
              </a:ext>
            </a:extLst>
          </p:cNvPr>
          <p:cNvSpPr/>
          <p:nvPr/>
        </p:nvSpPr>
        <p:spPr>
          <a:xfrm>
            <a:off x="2245556" y="5125314"/>
            <a:ext cx="4652394" cy="435525"/>
          </a:xfrm>
          <a:prstGeom prst="wedgeRoundRectCallout">
            <a:avLst>
              <a:gd name="adj1" fmla="val -54131"/>
              <a:gd name="adj2" fmla="val 41428"/>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en-US" altLang="ja-JP" dirty="0"/>
              <a:t>…</a:t>
            </a:r>
            <a:r>
              <a:rPr kumimoji="1" lang="ja-JP" altLang="en-US" dirty="0"/>
              <a:t>承知しました。（お金持ち</a:t>
            </a:r>
            <a:r>
              <a:rPr kumimoji="1" lang="en-US" altLang="ja-JP" dirty="0"/>
              <a:t>…</a:t>
            </a:r>
            <a:r>
              <a:rPr kumimoji="1" lang="ja-JP" altLang="en-US" dirty="0"/>
              <a:t>）</a:t>
            </a:r>
          </a:p>
        </p:txBody>
      </p:sp>
    </p:spTree>
    <p:extLst>
      <p:ext uri="{BB962C8B-B14F-4D97-AF65-F5344CB8AC3E}">
        <p14:creationId xmlns:p14="http://schemas.microsoft.com/office/powerpoint/2010/main" val="293320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0" grpId="0" animBg="1"/>
      <p:bldP spid="12" grpId="0"/>
      <p:bldP spid="13" grpId="0" animBg="1"/>
      <p:bldP spid="24" grpId="0"/>
      <p:bldP spid="25"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0AC4D-698A-4446-A6B6-EF162C80BC48}"/>
              </a:ext>
            </a:extLst>
          </p:cNvPr>
          <p:cNvSpPr>
            <a:spLocks noGrp="1"/>
          </p:cNvSpPr>
          <p:nvPr>
            <p:ph type="title"/>
          </p:nvPr>
        </p:nvSpPr>
        <p:spPr/>
        <p:txBody>
          <a:bodyPr/>
          <a:lstStyle/>
          <a:p>
            <a:r>
              <a:rPr kumimoji="1" lang="ja-JP" altLang="en-US" dirty="0"/>
              <a:t>あとがき</a:t>
            </a:r>
          </a:p>
        </p:txBody>
      </p:sp>
      <p:sp>
        <p:nvSpPr>
          <p:cNvPr id="3" name="コンテンツ プレースホルダー 2">
            <a:extLst>
              <a:ext uri="{FF2B5EF4-FFF2-40B4-BE49-F238E27FC236}">
                <a16:creationId xmlns:a16="http://schemas.microsoft.com/office/drawing/2014/main" id="{68AD6BDC-F2B3-419F-91EE-565F12159265}"/>
              </a:ext>
            </a:extLst>
          </p:cNvPr>
          <p:cNvSpPr>
            <a:spLocks noGrp="1"/>
          </p:cNvSpPr>
          <p:nvPr>
            <p:ph idx="1"/>
          </p:nvPr>
        </p:nvSpPr>
        <p:spPr/>
        <p:txBody>
          <a:bodyPr/>
          <a:lstStyle/>
          <a:p>
            <a:r>
              <a:rPr kumimoji="1" lang="ja-JP" altLang="en-US" dirty="0"/>
              <a:t>最終的にはお金にものを言わせて決着した話でした。</a:t>
            </a:r>
            <a:endParaRPr lang="en-US" altLang="ja-JP" dirty="0"/>
          </a:p>
          <a:p>
            <a:endParaRPr kumimoji="1" lang="en-US" altLang="ja-JP" dirty="0"/>
          </a:p>
          <a:p>
            <a:r>
              <a:rPr lang="ja-JP" altLang="en-US" dirty="0"/>
              <a:t>マルチ</a:t>
            </a:r>
            <a:r>
              <a:rPr lang="en-US" altLang="ja-JP" dirty="0"/>
              <a:t>AZ</a:t>
            </a:r>
            <a:r>
              <a:rPr lang="ja-JP" altLang="en-US" dirty="0"/>
              <a:t>を検討した本件のシステムの構成上は、例えばセッション情報は</a:t>
            </a:r>
            <a:r>
              <a:rPr lang="en-US" altLang="ja-JP" dirty="0" err="1"/>
              <a:t>ElastiCache</a:t>
            </a:r>
            <a:r>
              <a:rPr lang="ja-JP" altLang="en-US" dirty="0"/>
              <a:t>に外出しする等の高可用な設計をすることで、</a:t>
            </a:r>
            <a:r>
              <a:rPr lang="en-US" altLang="ja-JP" dirty="0"/>
              <a:t> 2AZ</a:t>
            </a:r>
            <a:r>
              <a:rPr lang="ja-JP" altLang="en-US" dirty="0"/>
              <a:t>でも</a:t>
            </a:r>
            <a:r>
              <a:rPr lang="en-US" altLang="ja-JP" dirty="0"/>
              <a:t>3AZ</a:t>
            </a:r>
            <a:r>
              <a:rPr lang="ja-JP" altLang="en-US" dirty="0"/>
              <a:t>でも大差はないものでしたが、そのような技術的な話に及ぶ前に話が収束しました。</a:t>
            </a:r>
            <a:endParaRPr kumimoji="1" lang="en-US" altLang="ja-JP" dirty="0"/>
          </a:p>
          <a:p>
            <a:endParaRPr lang="en-US" altLang="ja-JP" dirty="0"/>
          </a:p>
          <a:p>
            <a:r>
              <a:rPr lang="ja-JP" altLang="en-US" dirty="0"/>
              <a:t>きっと理屈ではなく、</a:t>
            </a:r>
            <a:r>
              <a:rPr lang="en-US" altLang="ja-JP" dirty="0"/>
              <a:t>3AZ</a:t>
            </a:r>
            <a:r>
              <a:rPr lang="ja-JP" altLang="en-US" dirty="0"/>
              <a:t>にしておけば安心だ、という安心感（感情）を手に入れるための追加投資だったのではないかと思うようなケースでした。</a:t>
            </a:r>
            <a:endParaRPr kumimoji="1" lang="ja-JP" altLang="en-US" dirty="0"/>
          </a:p>
        </p:txBody>
      </p:sp>
      <p:sp>
        <p:nvSpPr>
          <p:cNvPr id="4" name="スライド番号プレースホルダー 3">
            <a:extLst>
              <a:ext uri="{FF2B5EF4-FFF2-40B4-BE49-F238E27FC236}">
                <a16:creationId xmlns:a16="http://schemas.microsoft.com/office/drawing/2014/main" id="{F54E0CC9-CA75-4D36-A6CF-3CBE156C21B8}"/>
              </a:ext>
            </a:extLst>
          </p:cNvPr>
          <p:cNvSpPr>
            <a:spLocks noGrp="1"/>
          </p:cNvSpPr>
          <p:nvPr>
            <p:ph type="sldNum" sz="quarter" idx="12"/>
          </p:nvPr>
        </p:nvSpPr>
        <p:spPr/>
        <p:txBody>
          <a:bodyPr/>
          <a:lstStyle/>
          <a:p>
            <a:fld id="{18029EA4-AF32-436D-8A72-F6CA84DC83B2}" type="slidenum">
              <a:rPr kumimoji="1" lang="ja-JP" altLang="en-US" smtClean="0"/>
              <a:t>18</a:t>
            </a:fld>
            <a:endParaRPr kumimoji="1" lang="ja-JP" altLang="en-US"/>
          </a:p>
        </p:txBody>
      </p:sp>
    </p:spTree>
    <p:extLst>
      <p:ext uri="{BB962C8B-B14F-4D97-AF65-F5344CB8AC3E}">
        <p14:creationId xmlns:p14="http://schemas.microsoft.com/office/powerpoint/2010/main" val="2095963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5F0B7-BBA5-4634-8BDB-1C25F26FA266}"/>
              </a:ext>
            </a:extLst>
          </p:cNvPr>
          <p:cNvSpPr>
            <a:spLocks noGrp="1"/>
          </p:cNvSpPr>
          <p:nvPr>
            <p:ph type="title"/>
          </p:nvPr>
        </p:nvSpPr>
        <p:spPr/>
        <p:txBody>
          <a:bodyPr/>
          <a:lstStyle/>
          <a:p>
            <a:r>
              <a:rPr kumimoji="1" lang="ja-JP" altLang="en-US" dirty="0"/>
              <a:t>自己紹介</a:t>
            </a:r>
          </a:p>
        </p:txBody>
      </p:sp>
      <p:sp>
        <p:nvSpPr>
          <p:cNvPr id="3" name="コンテンツ プレースホルダー 2">
            <a:extLst>
              <a:ext uri="{FF2B5EF4-FFF2-40B4-BE49-F238E27FC236}">
                <a16:creationId xmlns:a16="http://schemas.microsoft.com/office/drawing/2014/main" id="{32547E1D-2336-4509-9B4E-9B419CBDD5DF}"/>
              </a:ext>
            </a:extLst>
          </p:cNvPr>
          <p:cNvSpPr>
            <a:spLocks noGrp="1"/>
          </p:cNvSpPr>
          <p:nvPr>
            <p:ph idx="1"/>
          </p:nvPr>
        </p:nvSpPr>
        <p:spPr/>
        <p:txBody>
          <a:bodyPr>
            <a:normAutofit fontScale="92500" lnSpcReduction="20000"/>
          </a:bodyPr>
          <a:lstStyle/>
          <a:p>
            <a:r>
              <a:rPr kumimoji="1" lang="ja-JP" altLang="en-US" dirty="0"/>
              <a:t>澤田 尚志</a:t>
            </a:r>
            <a:endParaRPr kumimoji="1" lang="en-US" altLang="ja-JP" dirty="0"/>
          </a:p>
          <a:p>
            <a:endParaRPr kumimoji="1" lang="en-US" altLang="ja-JP" dirty="0"/>
          </a:p>
          <a:p>
            <a:r>
              <a:rPr kumimoji="1" lang="en-US" altLang="ja-JP" dirty="0"/>
              <a:t>AWS</a:t>
            </a:r>
            <a:r>
              <a:rPr kumimoji="1" lang="ja-JP" altLang="en-US" dirty="0"/>
              <a:t>初心者（</a:t>
            </a:r>
            <a:r>
              <a:rPr kumimoji="1" lang="en-US" altLang="ja-JP" dirty="0"/>
              <a:t>4</a:t>
            </a:r>
            <a:r>
              <a:rPr kumimoji="1" lang="ja-JP" altLang="en-US" dirty="0"/>
              <a:t>ヶ月目）のインフラ系エンジニア</a:t>
            </a:r>
            <a:endParaRPr lang="en-US" altLang="ja-JP" dirty="0"/>
          </a:p>
          <a:p>
            <a:pPr lvl="1"/>
            <a:r>
              <a:rPr lang="ja-JP" altLang="en-US" dirty="0"/>
              <a:t>略歴　：　三田系</a:t>
            </a:r>
            <a:r>
              <a:rPr lang="en-US" altLang="ja-JP" dirty="0" err="1"/>
              <a:t>SIer</a:t>
            </a:r>
            <a:r>
              <a:rPr lang="ja-JP" altLang="en-US" dirty="0"/>
              <a:t>（</a:t>
            </a:r>
            <a:r>
              <a:rPr lang="en-US" altLang="ja-JP" dirty="0"/>
              <a:t>SE</a:t>
            </a:r>
            <a:r>
              <a:rPr lang="ja-JP" altLang="en-US" dirty="0"/>
              <a:t>、営業）</a:t>
            </a:r>
            <a:r>
              <a:rPr lang="en-US" altLang="ja-JP" dirty="0"/>
              <a:t> </a:t>
            </a:r>
            <a:r>
              <a:rPr lang="ja-JP" altLang="en-US" dirty="0"/>
              <a:t>→ 個人（社内</a:t>
            </a:r>
            <a:r>
              <a:rPr lang="en-US" altLang="ja-JP" dirty="0"/>
              <a:t>SE</a:t>
            </a:r>
            <a:r>
              <a:rPr lang="ja-JP" altLang="en-US" dirty="0"/>
              <a:t>） → 法人（</a:t>
            </a:r>
            <a:r>
              <a:rPr lang="en-US" altLang="ja-JP" dirty="0" err="1"/>
              <a:t>SIer</a:t>
            </a:r>
            <a:r>
              <a:rPr lang="ja-JP" altLang="en-US" dirty="0"/>
              <a:t>の受託）</a:t>
            </a:r>
            <a:endParaRPr lang="en-US" altLang="ja-JP" dirty="0"/>
          </a:p>
          <a:p>
            <a:pPr lvl="1"/>
            <a:r>
              <a:rPr lang="en-US" altLang="ja-JP" dirty="0"/>
              <a:t>2019/10</a:t>
            </a:r>
            <a:r>
              <a:rPr lang="ja-JP" altLang="en-US" dirty="0"/>
              <a:t> </a:t>
            </a:r>
            <a:r>
              <a:rPr lang="en-US" altLang="ja-JP" dirty="0"/>
              <a:t>AWS</a:t>
            </a:r>
            <a:r>
              <a:rPr lang="ja-JP" altLang="en-US" dirty="0"/>
              <a:t>ソリューションアーキテクトアソシエイト 取得</a:t>
            </a:r>
            <a:endParaRPr lang="en-US" altLang="ja-JP" dirty="0"/>
          </a:p>
          <a:p>
            <a:pPr lvl="1"/>
            <a:endParaRPr lang="en-US" altLang="ja-JP" dirty="0"/>
          </a:p>
          <a:p>
            <a:r>
              <a:rPr lang="en-US" altLang="ja-JP" dirty="0"/>
              <a:t>JAWS-UG</a:t>
            </a:r>
            <a:r>
              <a:rPr lang="ja-JP" altLang="en-US" dirty="0"/>
              <a:t> 初心者支部 運営メンバー（</a:t>
            </a:r>
            <a:r>
              <a:rPr lang="en-US" altLang="ja-JP" dirty="0"/>
              <a:t>2019/12</a:t>
            </a:r>
            <a:r>
              <a:rPr lang="ja-JP" altLang="en-US" dirty="0"/>
              <a:t>～）</a:t>
            </a:r>
            <a:endParaRPr lang="en-US" altLang="ja-JP" dirty="0"/>
          </a:p>
          <a:p>
            <a:endParaRPr lang="en-US" altLang="ja-JP" dirty="0"/>
          </a:p>
          <a:p>
            <a:r>
              <a:rPr lang="en-US" altLang="ja-JP" dirty="0"/>
              <a:t>JAWS</a:t>
            </a:r>
            <a:r>
              <a:rPr lang="ja-JP" altLang="en-US" dirty="0"/>
              <a:t>初登壇 ＆ 社会人として初登壇</a:t>
            </a:r>
            <a:endParaRPr lang="en-US" altLang="ja-JP" dirty="0"/>
          </a:p>
          <a:p>
            <a:endParaRPr lang="en-US" altLang="ja-JP" dirty="0"/>
          </a:p>
          <a:p>
            <a:r>
              <a:rPr lang="ja-JP" altLang="en-US" dirty="0"/>
              <a:t>好きな</a:t>
            </a:r>
            <a:r>
              <a:rPr lang="en-US" altLang="ja-JP" dirty="0"/>
              <a:t>AWS</a:t>
            </a:r>
            <a:r>
              <a:rPr lang="ja-JP" altLang="en-US" dirty="0"/>
              <a:t>サービス ： </a:t>
            </a:r>
            <a:r>
              <a:rPr lang="en-US" altLang="ja-JP" dirty="0"/>
              <a:t>Amazon</a:t>
            </a:r>
            <a:r>
              <a:rPr lang="ja-JP" altLang="en-US" dirty="0"/>
              <a:t> </a:t>
            </a:r>
            <a:r>
              <a:rPr lang="en-US" altLang="ja-JP" dirty="0"/>
              <a:t>EFS</a:t>
            </a:r>
            <a:r>
              <a:rPr lang="ja-JP" altLang="en-US" dirty="0"/>
              <a:t>、</a:t>
            </a:r>
            <a:r>
              <a:rPr lang="en-US" altLang="ja-JP" dirty="0"/>
              <a:t>AWS</a:t>
            </a:r>
            <a:r>
              <a:rPr lang="ja-JP" altLang="en-US" dirty="0"/>
              <a:t> </a:t>
            </a:r>
            <a:r>
              <a:rPr lang="en-US" altLang="ja-JP" dirty="0"/>
              <a:t>Cloud9</a:t>
            </a:r>
            <a:r>
              <a:rPr lang="ja-JP" altLang="en-US" dirty="0"/>
              <a:t>、</a:t>
            </a:r>
            <a:r>
              <a:rPr lang="en-US" altLang="ja-JP" dirty="0"/>
              <a:t>AWS</a:t>
            </a:r>
            <a:r>
              <a:rPr lang="ja-JP" altLang="en-US" dirty="0"/>
              <a:t> </a:t>
            </a:r>
            <a:r>
              <a:rPr lang="en-US" altLang="ja-JP" dirty="0"/>
              <a:t>CLI</a:t>
            </a:r>
          </a:p>
        </p:txBody>
      </p:sp>
      <p:sp>
        <p:nvSpPr>
          <p:cNvPr id="4" name="スライド番号プレースホルダー 3">
            <a:extLst>
              <a:ext uri="{FF2B5EF4-FFF2-40B4-BE49-F238E27FC236}">
                <a16:creationId xmlns:a16="http://schemas.microsoft.com/office/drawing/2014/main" id="{30B8EE3D-28DB-4137-84DF-79DABAC5D73E}"/>
              </a:ext>
            </a:extLst>
          </p:cNvPr>
          <p:cNvSpPr>
            <a:spLocks noGrp="1"/>
          </p:cNvSpPr>
          <p:nvPr>
            <p:ph type="sldNum" sz="quarter" idx="12"/>
          </p:nvPr>
        </p:nvSpPr>
        <p:spPr/>
        <p:txBody>
          <a:bodyPr/>
          <a:lstStyle/>
          <a:p>
            <a:fld id="{18029EA4-AF32-436D-8A72-F6CA84DC83B2}" type="slidenum">
              <a:rPr kumimoji="1" lang="ja-JP" altLang="en-US" smtClean="0"/>
              <a:t>1</a:t>
            </a:fld>
            <a:endParaRPr kumimoji="1" lang="ja-JP" altLang="en-US"/>
          </a:p>
        </p:txBody>
      </p:sp>
      <p:pic>
        <p:nvPicPr>
          <p:cNvPr id="6" name="図 5">
            <a:extLst>
              <a:ext uri="{FF2B5EF4-FFF2-40B4-BE49-F238E27FC236}">
                <a16:creationId xmlns:a16="http://schemas.microsoft.com/office/drawing/2014/main" id="{9B208279-5206-46ED-B241-4146D7756D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41676" y="1732449"/>
            <a:ext cx="1625880" cy="2166929"/>
          </a:xfrm>
          <a:prstGeom prst="rect">
            <a:avLst/>
          </a:prstGeom>
        </p:spPr>
      </p:pic>
    </p:spTree>
    <p:extLst>
      <p:ext uri="{BB962C8B-B14F-4D97-AF65-F5344CB8AC3E}">
        <p14:creationId xmlns:p14="http://schemas.microsoft.com/office/powerpoint/2010/main" val="1576697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76BAAA-75A1-48AA-B7DE-B6B80709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65A5F259-CDF7-4A15-A66C-A9939D23E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タイトル 3">
            <a:extLst>
              <a:ext uri="{FF2B5EF4-FFF2-40B4-BE49-F238E27FC236}">
                <a16:creationId xmlns:a16="http://schemas.microsoft.com/office/drawing/2014/main" id="{B0F1EFEB-DD6F-4632-94DA-DB8D7D3F3BAD}"/>
              </a:ext>
            </a:extLst>
          </p:cNvPr>
          <p:cNvSpPr>
            <a:spLocks noGrp="1"/>
          </p:cNvSpPr>
          <p:nvPr>
            <p:ph type="title"/>
          </p:nvPr>
        </p:nvSpPr>
        <p:spPr>
          <a:xfrm>
            <a:off x="913795" y="1257301"/>
            <a:ext cx="6672865" cy="4343399"/>
          </a:xfrm>
        </p:spPr>
        <p:txBody>
          <a:bodyPr vert="horz" lIns="91440" tIns="45720" rIns="91440" bIns="45720" rtlCol="0" anchor="ctr">
            <a:normAutofit/>
          </a:bodyPr>
          <a:lstStyle/>
          <a:p>
            <a:r>
              <a:rPr kumimoji="1" lang="ja-JP" altLang="en-US" sz="5400" dirty="0"/>
              <a:t>第</a:t>
            </a:r>
            <a:r>
              <a:rPr kumimoji="1" lang="en-US" altLang="ja-JP" sz="5400" dirty="0"/>
              <a:t>3</a:t>
            </a:r>
            <a:r>
              <a:rPr kumimoji="1" lang="ja-JP" altLang="en-US" sz="5400" dirty="0"/>
              <a:t>話</a:t>
            </a:r>
            <a:br>
              <a:rPr kumimoji="1" lang="en-US" altLang="ja-JP" sz="5400" dirty="0"/>
            </a:br>
            <a:br>
              <a:rPr kumimoji="1" lang="en-US" altLang="ja-JP" sz="5400" dirty="0"/>
            </a:br>
            <a:r>
              <a:rPr kumimoji="1" lang="en-US" altLang="ja-JP" sz="4800" dirty="0"/>
              <a:t>S3</a:t>
            </a:r>
            <a:r>
              <a:rPr kumimoji="1" lang="ja-JP" altLang="en-US" sz="4800" dirty="0"/>
              <a:t>を使ってはいけない？</a:t>
            </a:r>
            <a:endParaRPr kumimoji="1" lang="en-US" altLang="ja-JP" sz="5400" dirty="0"/>
          </a:p>
        </p:txBody>
      </p:sp>
      <p:sp>
        <p:nvSpPr>
          <p:cNvPr id="6" name="スライド番号プレースホルダー 5">
            <a:extLst>
              <a:ext uri="{FF2B5EF4-FFF2-40B4-BE49-F238E27FC236}">
                <a16:creationId xmlns:a16="http://schemas.microsoft.com/office/drawing/2014/main" id="{5C3B6C2A-5F86-4C3A-A108-CFDEBBCC6325}"/>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18029EA4-AF32-436D-8A72-F6CA84DC83B2}" type="slidenum">
              <a:rPr kumimoji="1" lang="en-US" altLang="ja-JP" smtClean="0"/>
              <a:pPr defTabSz="914400">
                <a:spcAft>
                  <a:spcPts val="600"/>
                </a:spcAft>
              </a:pPr>
              <a:t>19</a:t>
            </a:fld>
            <a:endParaRPr kumimoji="1" lang="en-US" altLang="ja-JP"/>
          </a:p>
        </p:txBody>
      </p:sp>
    </p:spTree>
    <p:extLst>
      <p:ext uri="{BB962C8B-B14F-4D97-AF65-F5344CB8AC3E}">
        <p14:creationId xmlns:p14="http://schemas.microsoft.com/office/powerpoint/2010/main" val="2609579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98B71C-7659-4585-8186-D81EBE8AC6F8}"/>
              </a:ext>
            </a:extLst>
          </p:cNvPr>
          <p:cNvSpPr>
            <a:spLocks noGrp="1"/>
          </p:cNvSpPr>
          <p:nvPr>
            <p:ph type="title"/>
          </p:nvPr>
        </p:nvSpPr>
        <p:spPr/>
        <p:txBody>
          <a:bodyPr/>
          <a:lstStyle/>
          <a:p>
            <a:r>
              <a:rPr kumimoji="1" lang="ja-JP" altLang="en-US" dirty="0"/>
              <a:t>まえがき</a:t>
            </a:r>
          </a:p>
        </p:txBody>
      </p:sp>
      <p:sp>
        <p:nvSpPr>
          <p:cNvPr id="3" name="コンテンツ プレースホルダー 2">
            <a:extLst>
              <a:ext uri="{FF2B5EF4-FFF2-40B4-BE49-F238E27FC236}">
                <a16:creationId xmlns:a16="http://schemas.microsoft.com/office/drawing/2014/main" id="{5263C870-7502-4214-AD07-17FC210AF18F}"/>
              </a:ext>
            </a:extLst>
          </p:cNvPr>
          <p:cNvSpPr>
            <a:spLocks noGrp="1"/>
          </p:cNvSpPr>
          <p:nvPr>
            <p:ph idx="1"/>
          </p:nvPr>
        </p:nvSpPr>
        <p:spPr/>
        <p:txBody>
          <a:bodyPr/>
          <a:lstStyle/>
          <a:p>
            <a:r>
              <a:rPr lang="en-US" altLang="ja-JP" dirty="0"/>
              <a:t>AWS</a:t>
            </a:r>
            <a:r>
              <a:rPr lang="ja-JP" altLang="en-US" dirty="0"/>
              <a:t>の最も歴史の長いサービスの</a:t>
            </a:r>
            <a:r>
              <a:rPr lang="en-US" altLang="ja-JP" dirty="0"/>
              <a:t>1</a:t>
            </a:r>
            <a:r>
              <a:rPr lang="ja-JP" altLang="en-US" dirty="0"/>
              <a:t>つで、大抵の</a:t>
            </a:r>
            <a:r>
              <a:rPr lang="en-US" altLang="ja-JP" dirty="0"/>
              <a:t>AWS</a:t>
            </a:r>
            <a:r>
              <a:rPr lang="ja-JP" altLang="en-US" dirty="0"/>
              <a:t>サービスの裏側では</a:t>
            </a:r>
            <a:r>
              <a:rPr lang="en-US" altLang="ja-JP" dirty="0"/>
              <a:t>S3</a:t>
            </a:r>
            <a:r>
              <a:rPr lang="ja-JP" altLang="en-US" dirty="0"/>
              <a:t>が使われていたりと、もはや</a:t>
            </a:r>
            <a:r>
              <a:rPr lang="en-US" altLang="ja-JP" dirty="0"/>
              <a:t>AWS</a:t>
            </a:r>
            <a:r>
              <a:rPr lang="ja-JP" altLang="en-US" dirty="0"/>
              <a:t>利用者で</a:t>
            </a:r>
            <a:r>
              <a:rPr lang="en-US" altLang="ja-JP" dirty="0"/>
              <a:t>S3</a:t>
            </a:r>
            <a:r>
              <a:rPr lang="ja-JP" altLang="en-US" dirty="0"/>
              <a:t>を利用しない人はいないのではないかと思います。</a:t>
            </a:r>
            <a:endParaRPr lang="en-US" altLang="ja-JP" dirty="0"/>
          </a:p>
          <a:p>
            <a:endParaRPr kumimoji="1" lang="en-US" altLang="ja-JP" dirty="0"/>
          </a:p>
          <a:p>
            <a:r>
              <a:rPr lang="ja-JP" altLang="en-US" dirty="0"/>
              <a:t>そんな</a:t>
            </a:r>
            <a:r>
              <a:rPr lang="en-US" altLang="ja-JP" dirty="0"/>
              <a:t>S3</a:t>
            </a:r>
            <a:r>
              <a:rPr lang="ja-JP" altLang="en-US" dirty="0"/>
              <a:t>ですが、公開設定の甘さにより過去には情報漏洩事故などが発生しており、一部界隈では</a:t>
            </a:r>
            <a:r>
              <a:rPr lang="en-US" altLang="ja-JP" dirty="0"/>
              <a:t>S3</a:t>
            </a:r>
            <a:r>
              <a:rPr lang="ja-JP" altLang="en-US" dirty="0"/>
              <a:t>は安全ではない等のイメージを持たれてしまっていることも</a:t>
            </a:r>
            <a:r>
              <a:rPr lang="en-US" altLang="ja-JP" dirty="0"/>
              <a:t>…</a:t>
            </a:r>
          </a:p>
          <a:p>
            <a:endParaRPr lang="en-US" altLang="ja-JP" dirty="0"/>
          </a:p>
          <a:p>
            <a:r>
              <a:rPr kumimoji="1" lang="en-US" altLang="ja-JP" dirty="0"/>
              <a:t>S3</a:t>
            </a:r>
            <a:r>
              <a:rPr kumimoji="1" lang="ja-JP" altLang="en-US" dirty="0"/>
              <a:t>を利用するのが当たり前とばかりに設計を始めようとしたものの、</a:t>
            </a:r>
            <a:r>
              <a:rPr kumimoji="1" lang="en-US" altLang="ja-JP" dirty="0"/>
              <a:t>S3</a:t>
            </a:r>
            <a:r>
              <a:rPr kumimoji="1" lang="ja-JP" altLang="en-US" dirty="0"/>
              <a:t>禁止のお触れが出ることにより代替案の検討をすることになってしまいました。</a:t>
            </a:r>
            <a:br>
              <a:rPr kumimoji="1" lang="en-US" altLang="ja-JP" dirty="0"/>
            </a:br>
            <a:r>
              <a:rPr kumimoji="1" lang="ja-JP" altLang="en-US" dirty="0"/>
              <a:t>その顛末を書き記したいと思います。</a:t>
            </a:r>
          </a:p>
        </p:txBody>
      </p:sp>
      <p:sp>
        <p:nvSpPr>
          <p:cNvPr id="4" name="スライド番号プレースホルダー 3">
            <a:extLst>
              <a:ext uri="{FF2B5EF4-FFF2-40B4-BE49-F238E27FC236}">
                <a16:creationId xmlns:a16="http://schemas.microsoft.com/office/drawing/2014/main" id="{E7ACFE31-B1E4-46E1-B1AC-C3FADFE3777A}"/>
              </a:ext>
            </a:extLst>
          </p:cNvPr>
          <p:cNvSpPr>
            <a:spLocks noGrp="1"/>
          </p:cNvSpPr>
          <p:nvPr>
            <p:ph type="sldNum" sz="quarter" idx="12"/>
          </p:nvPr>
        </p:nvSpPr>
        <p:spPr/>
        <p:txBody>
          <a:bodyPr/>
          <a:lstStyle/>
          <a:p>
            <a:fld id="{18029EA4-AF32-436D-8A72-F6CA84DC83B2}" type="slidenum">
              <a:rPr kumimoji="1" lang="ja-JP" altLang="en-US" smtClean="0"/>
              <a:t>20</a:t>
            </a:fld>
            <a:endParaRPr kumimoji="1" lang="ja-JP" altLang="en-US"/>
          </a:p>
        </p:txBody>
      </p:sp>
    </p:spTree>
    <p:extLst>
      <p:ext uri="{BB962C8B-B14F-4D97-AF65-F5344CB8AC3E}">
        <p14:creationId xmlns:p14="http://schemas.microsoft.com/office/powerpoint/2010/main" val="510131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193B30-AD5A-4CBD-8030-76B2A7641D1E}"/>
              </a:ext>
            </a:extLst>
          </p:cNvPr>
          <p:cNvSpPr>
            <a:spLocks noGrp="1"/>
          </p:cNvSpPr>
          <p:nvPr>
            <p:ph type="title"/>
          </p:nvPr>
        </p:nvSpPr>
        <p:spPr/>
        <p:txBody>
          <a:bodyPr/>
          <a:lstStyle/>
          <a:p>
            <a:r>
              <a:rPr lang="ja-JP" altLang="en-US" dirty="0"/>
              <a:t>登場人物・背景</a:t>
            </a:r>
            <a:endParaRPr kumimoji="1" lang="ja-JP" altLang="en-US" dirty="0"/>
          </a:p>
        </p:txBody>
      </p:sp>
      <p:sp>
        <p:nvSpPr>
          <p:cNvPr id="4" name="スライド番号プレースホルダー 3">
            <a:extLst>
              <a:ext uri="{FF2B5EF4-FFF2-40B4-BE49-F238E27FC236}">
                <a16:creationId xmlns:a16="http://schemas.microsoft.com/office/drawing/2014/main" id="{46A6CD13-2EC7-4299-A4CF-1B546B4A29B5}"/>
              </a:ext>
            </a:extLst>
          </p:cNvPr>
          <p:cNvSpPr>
            <a:spLocks noGrp="1"/>
          </p:cNvSpPr>
          <p:nvPr>
            <p:ph type="sldNum" sz="quarter" idx="12"/>
          </p:nvPr>
        </p:nvSpPr>
        <p:spPr/>
        <p:txBody>
          <a:bodyPr/>
          <a:lstStyle/>
          <a:p>
            <a:fld id="{18029EA4-AF32-436D-8A72-F6CA84DC83B2}" type="slidenum">
              <a:rPr kumimoji="1" lang="ja-JP" altLang="en-US" smtClean="0"/>
              <a:t>21</a:t>
            </a:fld>
            <a:endParaRPr kumimoji="1" lang="ja-JP" altLang="en-US"/>
          </a:p>
        </p:txBody>
      </p:sp>
      <p:sp>
        <p:nvSpPr>
          <p:cNvPr id="5" name="コンテンツ プレースホルダー 2">
            <a:extLst>
              <a:ext uri="{FF2B5EF4-FFF2-40B4-BE49-F238E27FC236}">
                <a16:creationId xmlns:a16="http://schemas.microsoft.com/office/drawing/2014/main" id="{DC59463D-8B1C-4A96-9E47-711868141A07}"/>
              </a:ext>
            </a:extLst>
          </p:cNvPr>
          <p:cNvSpPr txBox="1">
            <a:spLocks/>
          </p:cNvSpPr>
          <p:nvPr/>
        </p:nvSpPr>
        <p:spPr>
          <a:xfrm>
            <a:off x="5939161" y="1732449"/>
            <a:ext cx="5328396"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kumimoji="1"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panose="05000000000000000000" pitchFamily="2" charset="2"/>
              <a:buChar char="n"/>
              <a:defRPr kumimoji="1"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panose="05000000000000000000" pitchFamily="2" charset="2"/>
              <a:buChar char="Ø"/>
              <a:defRPr kumimoji="1"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panose="05000000000000000000" pitchFamily="2" charset="2"/>
              <a:buChar char="l"/>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ja-JP" altLang="en-US" dirty="0"/>
              <a:t>開発対象のシステムは、いくつかの連携先の外部システムがあり、</a:t>
            </a:r>
            <a:r>
              <a:rPr lang="en-US" altLang="ja-JP" dirty="0"/>
              <a:t>I/F</a:t>
            </a:r>
            <a:r>
              <a:rPr lang="ja-JP" altLang="en-US" dirty="0"/>
              <a:t>ファイルを連携する処理が必要</a:t>
            </a:r>
            <a:endParaRPr lang="en-US" altLang="ja-JP" dirty="0"/>
          </a:p>
          <a:p>
            <a:r>
              <a:rPr lang="ja-JP" altLang="en-US" dirty="0"/>
              <a:t>連携する</a:t>
            </a:r>
            <a:r>
              <a:rPr lang="en-US" altLang="ja-JP" dirty="0"/>
              <a:t>I/F</a:t>
            </a:r>
            <a:r>
              <a:rPr lang="ja-JP" altLang="en-US" dirty="0"/>
              <a:t>ファイルの中身は、機密性の高いデータも含まれる</a:t>
            </a:r>
            <a:endParaRPr lang="en-US" altLang="ja-JP" dirty="0"/>
          </a:p>
          <a:p>
            <a:r>
              <a:rPr lang="ja-JP" altLang="en-US" dirty="0"/>
              <a:t>そのデータにはオーナーがいて、データの取り扱い方法にはオーナーの承諾が必要</a:t>
            </a:r>
            <a:endParaRPr lang="en-US" altLang="ja-JP" dirty="0"/>
          </a:p>
        </p:txBody>
      </p:sp>
      <p:sp>
        <p:nvSpPr>
          <p:cNvPr id="6" name="Rectangle 100">
            <a:extLst>
              <a:ext uri="{FF2B5EF4-FFF2-40B4-BE49-F238E27FC236}">
                <a16:creationId xmlns:a16="http://schemas.microsoft.com/office/drawing/2014/main" id="{7DEF7404-244B-4F81-96D4-F1DB6A235F4D}"/>
              </a:ext>
            </a:extLst>
          </p:cNvPr>
          <p:cNvSpPr/>
          <p:nvPr/>
        </p:nvSpPr>
        <p:spPr>
          <a:xfrm>
            <a:off x="1168446" y="2064058"/>
            <a:ext cx="1765300" cy="2210539"/>
          </a:xfrm>
          <a:prstGeom prst="rect">
            <a:avLst/>
          </a:prstGeom>
          <a:noFill/>
          <a:ln w="12700">
            <a:solidFill>
              <a:srgbClr val="8FA7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ja-JP" altLang="en-US" sz="1200" dirty="0">
                <a:solidFill>
                  <a:srgbClr val="8FA7C4"/>
                </a:solidFill>
              </a:rPr>
              <a:t>　</a:t>
            </a:r>
            <a:r>
              <a:rPr kumimoji="1" lang="en-US" altLang="ja-JP"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SIer</a:t>
            </a:r>
            <a:endParaRPr kumimoji="1"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7" name="Graphic 59">
            <a:extLst>
              <a:ext uri="{FF2B5EF4-FFF2-40B4-BE49-F238E27FC236}">
                <a16:creationId xmlns:a16="http://schemas.microsoft.com/office/drawing/2014/main" id="{21BD6938-FFA0-4C3E-A011-637C996E17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8446" y="2064059"/>
            <a:ext cx="469900" cy="469900"/>
          </a:xfrm>
          <a:prstGeom prst="rect">
            <a:avLst/>
          </a:prstGeom>
        </p:spPr>
      </p:pic>
      <p:sp>
        <p:nvSpPr>
          <p:cNvPr id="8" name="Rectangle 100">
            <a:extLst>
              <a:ext uri="{FF2B5EF4-FFF2-40B4-BE49-F238E27FC236}">
                <a16:creationId xmlns:a16="http://schemas.microsoft.com/office/drawing/2014/main" id="{1A1D4043-4913-41B5-B05B-556F66716A98}"/>
              </a:ext>
            </a:extLst>
          </p:cNvPr>
          <p:cNvSpPr/>
          <p:nvPr/>
        </p:nvSpPr>
        <p:spPr>
          <a:xfrm>
            <a:off x="3281331" y="2064058"/>
            <a:ext cx="1765300" cy="2210539"/>
          </a:xfrm>
          <a:prstGeom prst="rect">
            <a:avLst/>
          </a:prstGeom>
          <a:noFill/>
          <a:ln w="12700">
            <a:solidFill>
              <a:srgbClr val="8FA7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kumimoji="1" lang="ja-JP" alt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顧客</a:t>
            </a:r>
            <a:endParaRPr kumimoji="1"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9" name="Graphic 59">
            <a:extLst>
              <a:ext uri="{FF2B5EF4-FFF2-40B4-BE49-F238E27FC236}">
                <a16:creationId xmlns:a16="http://schemas.microsoft.com/office/drawing/2014/main" id="{82762FB9-411E-400B-907F-55CA8C3BCF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81331" y="2064059"/>
            <a:ext cx="469900" cy="469900"/>
          </a:xfrm>
          <a:prstGeom prst="rect">
            <a:avLst/>
          </a:prstGeom>
        </p:spPr>
      </p:pic>
      <p:pic>
        <p:nvPicPr>
          <p:cNvPr id="10" name="Graphic 39">
            <a:extLst>
              <a:ext uri="{FF2B5EF4-FFF2-40B4-BE49-F238E27FC236}">
                <a16:creationId xmlns:a16="http://schemas.microsoft.com/office/drawing/2014/main" id="{EE5DB4A1-3536-4F53-825C-78E3B1025E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33839" y="3154308"/>
            <a:ext cx="549383" cy="549383"/>
          </a:xfrm>
          <a:prstGeom prst="rect">
            <a:avLst/>
          </a:prstGeom>
        </p:spPr>
      </p:pic>
      <p:sp>
        <p:nvSpPr>
          <p:cNvPr id="11" name="テキスト ボックス 10">
            <a:extLst>
              <a:ext uri="{FF2B5EF4-FFF2-40B4-BE49-F238E27FC236}">
                <a16:creationId xmlns:a16="http://schemas.microsoft.com/office/drawing/2014/main" id="{55201624-FD80-4E5D-99D1-4F50B1AF7043}"/>
              </a:ext>
            </a:extLst>
          </p:cNvPr>
          <p:cNvSpPr txBox="1"/>
          <p:nvPr/>
        </p:nvSpPr>
        <p:spPr>
          <a:xfrm>
            <a:off x="3675355" y="3674689"/>
            <a:ext cx="1065321"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担当者</a:t>
            </a:r>
            <a:endParaRPr lang="en-US" altLang="ja-JP" dirty="0"/>
          </a:p>
        </p:txBody>
      </p:sp>
      <p:pic>
        <p:nvPicPr>
          <p:cNvPr id="12" name="Graphic 39">
            <a:extLst>
              <a:ext uri="{FF2B5EF4-FFF2-40B4-BE49-F238E27FC236}">
                <a16:creationId xmlns:a16="http://schemas.microsoft.com/office/drawing/2014/main" id="{65741AC4-3A9B-4FB7-BABB-70BC2CACF3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4673" y="3154308"/>
            <a:ext cx="549383" cy="549383"/>
          </a:xfrm>
          <a:prstGeom prst="rect">
            <a:avLst/>
          </a:prstGeom>
        </p:spPr>
      </p:pic>
      <p:sp>
        <p:nvSpPr>
          <p:cNvPr id="13" name="テキスト ボックス 12">
            <a:extLst>
              <a:ext uri="{FF2B5EF4-FFF2-40B4-BE49-F238E27FC236}">
                <a16:creationId xmlns:a16="http://schemas.microsoft.com/office/drawing/2014/main" id="{6528E613-21F9-4571-965C-588910170637}"/>
              </a:ext>
            </a:extLst>
          </p:cNvPr>
          <p:cNvSpPr txBox="1"/>
          <p:nvPr/>
        </p:nvSpPr>
        <p:spPr>
          <a:xfrm>
            <a:off x="1833152" y="3674689"/>
            <a:ext cx="667943"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私</a:t>
            </a:r>
            <a:endParaRPr lang="en-US" altLang="ja-JP" dirty="0"/>
          </a:p>
        </p:txBody>
      </p:sp>
      <p:pic>
        <p:nvPicPr>
          <p:cNvPr id="14" name="Graphic 41">
            <a:extLst>
              <a:ext uri="{FF2B5EF4-FFF2-40B4-BE49-F238E27FC236}">
                <a16:creationId xmlns:a16="http://schemas.microsoft.com/office/drawing/2014/main" id="{35750D0A-4D7C-4432-AA5B-187B3C86D1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3880057" y="4793941"/>
            <a:ext cx="655916" cy="637353"/>
          </a:xfrm>
          <a:prstGeom prst="rect">
            <a:avLst/>
          </a:prstGeom>
        </p:spPr>
      </p:pic>
      <p:sp>
        <p:nvSpPr>
          <p:cNvPr id="15" name="テキスト ボックス 14">
            <a:extLst>
              <a:ext uri="{FF2B5EF4-FFF2-40B4-BE49-F238E27FC236}">
                <a16:creationId xmlns:a16="http://schemas.microsoft.com/office/drawing/2014/main" id="{EB7CB71E-DFE4-460C-A97D-33F8273A0E3D}"/>
              </a:ext>
            </a:extLst>
          </p:cNvPr>
          <p:cNvSpPr txBox="1"/>
          <p:nvPr/>
        </p:nvSpPr>
        <p:spPr>
          <a:xfrm>
            <a:off x="3675354" y="3674689"/>
            <a:ext cx="1065321"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担当者</a:t>
            </a:r>
            <a:endParaRPr lang="en-US" altLang="ja-JP" dirty="0"/>
          </a:p>
        </p:txBody>
      </p:sp>
      <p:sp>
        <p:nvSpPr>
          <p:cNvPr id="16" name="テキスト ボックス 15">
            <a:extLst>
              <a:ext uri="{FF2B5EF4-FFF2-40B4-BE49-F238E27FC236}">
                <a16:creationId xmlns:a16="http://schemas.microsoft.com/office/drawing/2014/main" id="{2F33C94E-9EC4-4207-AD76-CFD60663B908}"/>
              </a:ext>
            </a:extLst>
          </p:cNvPr>
          <p:cNvSpPr txBox="1"/>
          <p:nvPr/>
        </p:nvSpPr>
        <p:spPr>
          <a:xfrm>
            <a:off x="3281331" y="5431294"/>
            <a:ext cx="1912106"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データオーナー</a:t>
            </a:r>
            <a:endParaRPr lang="en-US" altLang="ja-JP" dirty="0"/>
          </a:p>
        </p:txBody>
      </p:sp>
    </p:spTree>
    <p:extLst>
      <p:ext uri="{BB962C8B-B14F-4D97-AF65-F5344CB8AC3E}">
        <p14:creationId xmlns:p14="http://schemas.microsoft.com/office/powerpoint/2010/main" val="3060493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4E877A5-36CA-4F3B-9CDE-0D11F8D52946}"/>
              </a:ext>
            </a:extLst>
          </p:cNvPr>
          <p:cNvSpPr>
            <a:spLocks noGrp="1"/>
          </p:cNvSpPr>
          <p:nvPr>
            <p:ph type="sldNum" sz="quarter" idx="12"/>
          </p:nvPr>
        </p:nvSpPr>
        <p:spPr/>
        <p:txBody>
          <a:bodyPr/>
          <a:lstStyle/>
          <a:p>
            <a:fld id="{18029EA4-AF32-436D-8A72-F6CA84DC83B2}" type="slidenum">
              <a:rPr kumimoji="1" lang="ja-JP" altLang="en-US" smtClean="0"/>
              <a:t>22</a:t>
            </a:fld>
            <a:endParaRPr kumimoji="1" lang="ja-JP" altLang="en-US"/>
          </a:p>
        </p:txBody>
      </p:sp>
      <p:pic>
        <p:nvPicPr>
          <p:cNvPr id="5" name="Graphic 39">
            <a:extLst>
              <a:ext uri="{FF2B5EF4-FFF2-40B4-BE49-F238E27FC236}">
                <a16:creationId xmlns:a16="http://schemas.microsoft.com/office/drawing/2014/main" id="{CC20635D-1E49-4B25-854B-8C78F4D9F9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7119" y="1267608"/>
            <a:ext cx="549383" cy="549383"/>
          </a:xfrm>
          <a:prstGeom prst="rect">
            <a:avLst/>
          </a:prstGeom>
        </p:spPr>
      </p:pic>
      <p:sp>
        <p:nvSpPr>
          <p:cNvPr id="6" name="テキスト ボックス 5">
            <a:extLst>
              <a:ext uri="{FF2B5EF4-FFF2-40B4-BE49-F238E27FC236}">
                <a16:creationId xmlns:a16="http://schemas.microsoft.com/office/drawing/2014/main" id="{36428190-F924-40CC-A051-9F9F97BE3385}"/>
              </a:ext>
            </a:extLst>
          </p:cNvPr>
          <p:cNvSpPr txBox="1"/>
          <p:nvPr/>
        </p:nvSpPr>
        <p:spPr>
          <a:xfrm>
            <a:off x="1405598" y="1787989"/>
            <a:ext cx="667943"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私</a:t>
            </a:r>
            <a:endParaRPr lang="en-US" altLang="ja-JP" dirty="0"/>
          </a:p>
        </p:txBody>
      </p:sp>
      <p:sp>
        <p:nvSpPr>
          <p:cNvPr id="7" name="吹き出し: 角を丸めた四角形 6">
            <a:extLst>
              <a:ext uri="{FF2B5EF4-FFF2-40B4-BE49-F238E27FC236}">
                <a16:creationId xmlns:a16="http://schemas.microsoft.com/office/drawing/2014/main" id="{C919E86A-DA08-431E-AE7B-32A521DC23D7}"/>
              </a:ext>
            </a:extLst>
          </p:cNvPr>
          <p:cNvSpPr/>
          <p:nvPr/>
        </p:nvSpPr>
        <p:spPr>
          <a:xfrm>
            <a:off x="2245556" y="418494"/>
            <a:ext cx="4812192" cy="849114"/>
          </a:xfrm>
          <a:prstGeom prst="wedgeRoundRectCallout">
            <a:avLst>
              <a:gd name="adj1" fmla="val -53894"/>
              <a:gd name="adj2" fmla="val 3965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dirty="0"/>
              <a:t>外部システムとのファイル連携は手軽で安価な</a:t>
            </a:r>
            <a:r>
              <a:rPr kumimoji="1" lang="en-US" altLang="ja-JP" dirty="0"/>
              <a:t>S3</a:t>
            </a:r>
            <a:r>
              <a:rPr kumimoji="1" lang="ja-JP" altLang="en-US" dirty="0"/>
              <a:t>を利用する設計にしたいと思います。</a:t>
            </a:r>
          </a:p>
        </p:txBody>
      </p:sp>
      <p:pic>
        <p:nvPicPr>
          <p:cNvPr id="8" name="Graphic 39">
            <a:extLst>
              <a:ext uri="{FF2B5EF4-FFF2-40B4-BE49-F238E27FC236}">
                <a16:creationId xmlns:a16="http://schemas.microsoft.com/office/drawing/2014/main" id="{2A74DDB8-F8E5-4729-9D8A-87B7A99232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1903" y="2358873"/>
            <a:ext cx="549383" cy="549383"/>
          </a:xfrm>
          <a:prstGeom prst="rect">
            <a:avLst/>
          </a:prstGeom>
        </p:spPr>
      </p:pic>
      <p:sp>
        <p:nvSpPr>
          <p:cNvPr id="9" name="テキスト ボックス 8">
            <a:extLst>
              <a:ext uri="{FF2B5EF4-FFF2-40B4-BE49-F238E27FC236}">
                <a16:creationId xmlns:a16="http://schemas.microsoft.com/office/drawing/2014/main" id="{907E3B7E-DEF4-4FCB-AB4D-C10E13EAE23F}"/>
              </a:ext>
            </a:extLst>
          </p:cNvPr>
          <p:cNvSpPr txBox="1"/>
          <p:nvPr/>
        </p:nvSpPr>
        <p:spPr>
          <a:xfrm>
            <a:off x="9613419" y="2879254"/>
            <a:ext cx="1065321"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担当者</a:t>
            </a:r>
            <a:endParaRPr lang="en-US" altLang="ja-JP" dirty="0"/>
          </a:p>
        </p:txBody>
      </p:sp>
      <p:sp>
        <p:nvSpPr>
          <p:cNvPr id="10" name="吹き出し: 角を丸めた四角形 9">
            <a:extLst>
              <a:ext uri="{FF2B5EF4-FFF2-40B4-BE49-F238E27FC236}">
                <a16:creationId xmlns:a16="http://schemas.microsoft.com/office/drawing/2014/main" id="{4FBFE767-8FC9-407D-90BC-F9C5D0526005}"/>
              </a:ext>
            </a:extLst>
          </p:cNvPr>
          <p:cNvSpPr/>
          <p:nvPr/>
        </p:nvSpPr>
        <p:spPr>
          <a:xfrm>
            <a:off x="4394447" y="1509759"/>
            <a:ext cx="5021845" cy="849114"/>
          </a:xfrm>
          <a:prstGeom prst="wedgeRoundRectCallout">
            <a:avLst>
              <a:gd name="adj1" fmla="val 56722"/>
              <a:gd name="adj2" fmla="val 4292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kumimoji="1" lang="ja-JP" altLang="en-US" dirty="0"/>
              <a:t>そうですね、ぜひ、そうしたいところなのですが</a:t>
            </a:r>
            <a:r>
              <a:rPr kumimoji="1" lang="en-US" altLang="ja-JP" dirty="0"/>
              <a:t>…</a:t>
            </a:r>
          </a:p>
          <a:p>
            <a:r>
              <a:rPr kumimoji="1" lang="ja-JP" altLang="en-US" dirty="0"/>
              <a:t>実はこんな声が挙がっていて</a:t>
            </a:r>
          </a:p>
        </p:txBody>
      </p:sp>
      <p:pic>
        <p:nvPicPr>
          <p:cNvPr id="11" name="Graphic 39">
            <a:extLst>
              <a:ext uri="{FF2B5EF4-FFF2-40B4-BE49-F238E27FC236}">
                <a16:creationId xmlns:a16="http://schemas.microsoft.com/office/drawing/2014/main" id="{C0347938-8A53-4D7B-A927-5D5601C012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7119" y="5763140"/>
            <a:ext cx="549383" cy="549383"/>
          </a:xfrm>
          <a:prstGeom prst="rect">
            <a:avLst/>
          </a:prstGeom>
        </p:spPr>
      </p:pic>
      <p:sp>
        <p:nvSpPr>
          <p:cNvPr id="12" name="テキスト ボックス 11">
            <a:extLst>
              <a:ext uri="{FF2B5EF4-FFF2-40B4-BE49-F238E27FC236}">
                <a16:creationId xmlns:a16="http://schemas.microsoft.com/office/drawing/2014/main" id="{6F2FCE88-710E-4BEA-ACCD-0CEFAEC65CB5}"/>
              </a:ext>
            </a:extLst>
          </p:cNvPr>
          <p:cNvSpPr txBox="1"/>
          <p:nvPr/>
        </p:nvSpPr>
        <p:spPr>
          <a:xfrm>
            <a:off x="1405598" y="6283521"/>
            <a:ext cx="667943"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私</a:t>
            </a:r>
            <a:endParaRPr lang="en-US" altLang="ja-JP" dirty="0"/>
          </a:p>
        </p:txBody>
      </p:sp>
      <p:sp>
        <p:nvSpPr>
          <p:cNvPr id="13" name="吹き出し: 角を丸めた四角形 12">
            <a:extLst>
              <a:ext uri="{FF2B5EF4-FFF2-40B4-BE49-F238E27FC236}">
                <a16:creationId xmlns:a16="http://schemas.microsoft.com/office/drawing/2014/main" id="{99D2E06C-CC87-498E-AC17-79CD3FBA90D2}"/>
              </a:ext>
            </a:extLst>
          </p:cNvPr>
          <p:cNvSpPr/>
          <p:nvPr/>
        </p:nvSpPr>
        <p:spPr>
          <a:xfrm>
            <a:off x="2245555" y="5084947"/>
            <a:ext cx="3365131" cy="545741"/>
          </a:xfrm>
          <a:prstGeom prst="wedgeRoundRectCallout">
            <a:avLst>
              <a:gd name="adj1" fmla="val -53894"/>
              <a:gd name="adj2" fmla="val 3965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en-US" altLang="ja-JP" dirty="0"/>
              <a:t>…</a:t>
            </a:r>
            <a:r>
              <a:rPr kumimoji="1" lang="ja-JP" altLang="en-US" dirty="0"/>
              <a:t>　承知しました、検討します。</a:t>
            </a:r>
          </a:p>
        </p:txBody>
      </p:sp>
      <p:sp>
        <p:nvSpPr>
          <p:cNvPr id="2" name="思考の吹き出し: 雲形 1">
            <a:extLst>
              <a:ext uri="{FF2B5EF4-FFF2-40B4-BE49-F238E27FC236}">
                <a16:creationId xmlns:a16="http://schemas.microsoft.com/office/drawing/2014/main" id="{56F975DD-92C3-41B5-92FC-FE94A66E1576}"/>
              </a:ext>
            </a:extLst>
          </p:cNvPr>
          <p:cNvSpPr/>
          <p:nvPr/>
        </p:nvSpPr>
        <p:spPr>
          <a:xfrm>
            <a:off x="4145872" y="2606282"/>
            <a:ext cx="5362044" cy="1044676"/>
          </a:xfrm>
          <a:prstGeom prst="cloudCallout">
            <a:avLst>
              <a:gd name="adj1" fmla="val 8307"/>
              <a:gd name="adj2" fmla="val -8621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pic>
        <p:nvPicPr>
          <p:cNvPr id="14" name="Graphic 41">
            <a:extLst>
              <a:ext uri="{FF2B5EF4-FFF2-40B4-BE49-F238E27FC236}">
                <a16:creationId xmlns:a16="http://schemas.microsoft.com/office/drawing/2014/main" id="{DF732B3D-6048-4288-B51D-C4CF2E6D53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739255" y="2708711"/>
            <a:ext cx="535911" cy="520744"/>
          </a:xfrm>
          <a:prstGeom prst="rect">
            <a:avLst/>
          </a:prstGeom>
        </p:spPr>
      </p:pic>
      <p:sp>
        <p:nvSpPr>
          <p:cNvPr id="15" name="テキスト ボックス 14">
            <a:extLst>
              <a:ext uri="{FF2B5EF4-FFF2-40B4-BE49-F238E27FC236}">
                <a16:creationId xmlns:a16="http://schemas.microsoft.com/office/drawing/2014/main" id="{917B5E9B-DC24-4A5A-A303-24E82EA200A8}"/>
              </a:ext>
            </a:extLst>
          </p:cNvPr>
          <p:cNvSpPr txBox="1"/>
          <p:nvPr/>
        </p:nvSpPr>
        <p:spPr>
          <a:xfrm>
            <a:off x="7312331" y="3195533"/>
            <a:ext cx="1631337"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sz="1600" dirty="0"/>
              <a:t>データオーナー</a:t>
            </a:r>
            <a:endParaRPr lang="en-US" altLang="ja-JP" sz="1600" dirty="0"/>
          </a:p>
        </p:txBody>
      </p:sp>
      <p:sp>
        <p:nvSpPr>
          <p:cNvPr id="16" name="吹き出し: 角を丸めた四角形 15">
            <a:extLst>
              <a:ext uri="{FF2B5EF4-FFF2-40B4-BE49-F238E27FC236}">
                <a16:creationId xmlns:a16="http://schemas.microsoft.com/office/drawing/2014/main" id="{68CA73A6-76DD-48C2-AA92-DBC1C51703AB}"/>
              </a:ext>
            </a:extLst>
          </p:cNvPr>
          <p:cNvSpPr/>
          <p:nvPr/>
        </p:nvSpPr>
        <p:spPr>
          <a:xfrm>
            <a:off x="5530422" y="2757322"/>
            <a:ext cx="1819269" cy="716083"/>
          </a:xfrm>
          <a:prstGeom prst="wedgeRoundRectCallout">
            <a:avLst>
              <a:gd name="adj1" fmla="val 64445"/>
              <a:gd name="adj2" fmla="val -20708"/>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kumimoji="1" lang="en-US" altLang="ja-JP" sz="1600" dirty="0"/>
              <a:t>S3</a:t>
            </a:r>
            <a:r>
              <a:rPr kumimoji="1" lang="ja-JP" altLang="en-US" sz="1600" dirty="0"/>
              <a:t>は危ないので利用は</a:t>
            </a:r>
            <a:r>
              <a:rPr kumimoji="1" lang="en-US" altLang="ja-JP" sz="1600" dirty="0"/>
              <a:t>NG</a:t>
            </a:r>
            <a:r>
              <a:rPr kumimoji="1" lang="ja-JP" altLang="en-US" sz="1600" dirty="0"/>
              <a:t>で！</a:t>
            </a:r>
          </a:p>
        </p:txBody>
      </p:sp>
      <p:pic>
        <p:nvPicPr>
          <p:cNvPr id="17" name="Graphic 39">
            <a:extLst>
              <a:ext uri="{FF2B5EF4-FFF2-40B4-BE49-F238E27FC236}">
                <a16:creationId xmlns:a16="http://schemas.microsoft.com/office/drawing/2014/main" id="{0FF3B202-1D15-4AC9-A2A3-57D2D2A136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1903" y="4747506"/>
            <a:ext cx="549383" cy="549383"/>
          </a:xfrm>
          <a:prstGeom prst="rect">
            <a:avLst/>
          </a:prstGeom>
        </p:spPr>
      </p:pic>
      <p:sp>
        <p:nvSpPr>
          <p:cNvPr id="18" name="テキスト ボックス 17">
            <a:extLst>
              <a:ext uri="{FF2B5EF4-FFF2-40B4-BE49-F238E27FC236}">
                <a16:creationId xmlns:a16="http://schemas.microsoft.com/office/drawing/2014/main" id="{D5E50DEE-5BF5-4C38-A393-F5B4EB001DF9}"/>
              </a:ext>
            </a:extLst>
          </p:cNvPr>
          <p:cNvSpPr txBox="1"/>
          <p:nvPr/>
        </p:nvSpPr>
        <p:spPr>
          <a:xfrm>
            <a:off x="9613419" y="5267887"/>
            <a:ext cx="1065321"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担当者</a:t>
            </a:r>
            <a:endParaRPr lang="en-US" altLang="ja-JP" dirty="0"/>
          </a:p>
        </p:txBody>
      </p:sp>
      <p:sp>
        <p:nvSpPr>
          <p:cNvPr id="19" name="吹き出し: 角を丸めた四角形 18">
            <a:extLst>
              <a:ext uri="{FF2B5EF4-FFF2-40B4-BE49-F238E27FC236}">
                <a16:creationId xmlns:a16="http://schemas.microsoft.com/office/drawing/2014/main" id="{5A4DDF5C-2C1E-403D-9902-92BDC5B1C3AB}"/>
              </a:ext>
            </a:extLst>
          </p:cNvPr>
          <p:cNvSpPr/>
          <p:nvPr/>
        </p:nvSpPr>
        <p:spPr>
          <a:xfrm>
            <a:off x="5974672" y="4240208"/>
            <a:ext cx="3441620" cy="507297"/>
          </a:xfrm>
          <a:prstGeom prst="wedgeRoundRectCallout">
            <a:avLst>
              <a:gd name="adj1" fmla="val 56722"/>
              <a:gd name="adj2" fmla="val 4292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kumimoji="1" lang="ja-JP" altLang="en-US" dirty="0"/>
              <a:t>何か代替案は無いでしょうか</a:t>
            </a:r>
            <a:r>
              <a:rPr kumimoji="1" lang="en-US" altLang="ja-JP" dirty="0"/>
              <a:t>…</a:t>
            </a:r>
            <a:endParaRPr kumimoji="1" lang="ja-JP" altLang="en-US" dirty="0"/>
          </a:p>
        </p:txBody>
      </p:sp>
    </p:spTree>
    <p:extLst>
      <p:ext uri="{BB962C8B-B14F-4D97-AF65-F5344CB8AC3E}">
        <p14:creationId xmlns:p14="http://schemas.microsoft.com/office/powerpoint/2010/main" val="130158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0" grpId="0" animBg="1"/>
      <p:bldP spid="12" grpId="0"/>
      <p:bldP spid="13" grpId="0" animBg="1"/>
      <p:bldP spid="2" grpId="0" animBg="1"/>
      <p:bldP spid="15" grpId="0"/>
      <p:bldP spid="16" grpId="0" animBg="1"/>
      <p:bldP spid="18" grpId="0"/>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0D5DFD-A895-4395-B745-92DBA746E4BE}"/>
              </a:ext>
            </a:extLst>
          </p:cNvPr>
          <p:cNvSpPr>
            <a:spLocks noGrp="1"/>
          </p:cNvSpPr>
          <p:nvPr>
            <p:ph type="title"/>
          </p:nvPr>
        </p:nvSpPr>
        <p:spPr/>
        <p:txBody>
          <a:bodyPr/>
          <a:lstStyle/>
          <a:p>
            <a:r>
              <a:rPr kumimoji="1" lang="ja-JP" altLang="en-US" dirty="0"/>
              <a:t>外部システムとの連携を</a:t>
            </a:r>
            <a:r>
              <a:rPr kumimoji="1" lang="en-US" altLang="ja-JP" dirty="0"/>
              <a:t>EFS</a:t>
            </a:r>
            <a:r>
              <a:rPr kumimoji="1" lang="ja-JP" altLang="en-US" dirty="0"/>
              <a:t>で構成</a:t>
            </a:r>
          </a:p>
        </p:txBody>
      </p:sp>
      <p:sp>
        <p:nvSpPr>
          <p:cNvPr id="3" name="コンテンツ プレースホルダー 2">
            <a:extLst>
              <a:ext uri="{FF2B5EF4-FFF2-40B4-BE49-F238E27FC236}">
                <a16:creationId xmlns:a16="http://schemas.microsoft.com/office/drawing/2014/main" id="{A1702AAB-7FD4-454B-80A3-F383C56FE6BA}"/>
              </a:ext>
            </a:extLst>
          </p:cNvPr>
          <p:cNvSpPr>
            <a:spLocks noGrp="1"/>
          </p:cNvSpPr>
          <p:nvPr>
            <p:ph idx="1"/>
          </p:nvPr>
        </p:nvSpPr>
        <p:spPr>
          <a:xfrm>
            <a:off x="913796" y="1732449"/>
            <a:ext cx="3363942" cy="4058751"/>
          </a:xfrm>
        </p:spPr>
        <p:txBody>
          <a:bodyPr/>
          <a:lstStyle/>
          <a:p>
            <a:r>
              <a:rPr kumimoji="1" lang="en-US" altLang="ja-JP" dirty="0"/>
              <a:t>EFS</a:t>
            </a:r>
            <a:r>
              <a:rPr kumimoji="1" lang="ja-JP" altLang="en-US" dirty="0"/>
              <a:t>であれば</a:t>
            </a:r>
            <a:r>
              <a:rPr kumimoji="1" lang="en-US" altLang="ja-JP" dirty="0"/>
              <a:t>S3</a:t>
            </a:r>
            <a:r>
              <a:rPr kumimoji="1" lang="ja-JP" altLang="en-US" dirty="0"/>
              <a:t>のようなパブリック公開機能は無く比較的セキュア</a:t>
            </a:r>
            <a:endParaRPr kumimoji="1" lang="en-US" altLang="ja-JP" dirty="0"/>
          </a:p>
          <a:p>
            <a:r>
              <a:rPr lang="ja-JP" altLang="en-US" dirty="0"/>
              <a:t>ただし</a:t>
            </a:r>
            <a:r>
              <a:rPr lang="en-US" altLang="ja-JP" dirty="0"/>
              <a:t>…</a:t>
            </a:r>
          </a:p>
          <a:p>
            <a:pPr lvl="1"/>
            <a:r>
              <a:rPr kumimoji="1" lang="ja-JP" altLang="en-US" dirty="0"/>
              <a:t>ストレージ容量の料金は</a:t>
            </a:r>
            <a:r>
              <a:rPr kumimoji="1" lang="en-US" altLang="ja-JP" dirty="0"/>
              <a:t>S3</a:t>
            </a:r>
            <a:r>
              <a:rPr kumimoji="1" lang="ja-JP" altLang="en-US" dirty="0"/>
              <a:t>の</a:t>
            </a:r>
            <a:r>
              <a:rPr kumimoji="1" lang="ja-JP" altLang="en-US" b="1" dirty="0">
                <a:solidFill>
                  <a:schemeClr val="accent3"/>
                </a:solidFill>
              </a:rPr>
              <a:t>約</a:t>
            </a:r>
            <a:r>
              <a:rPr kumimoji="1" lang="en-US" altLang="ja-JP" b="1" dirty="0">
                <a:solidFill>
                  <a:schemeClr val="accent3"/>
                </a:solidFill>
              </a:rPr>
              <a:t>13</a:t>
            </a:r>
            <a:r>
              <a:rPr kumimoji="1" lang="ja-JP" altLang="en-US" b="1" dirty="0">
                <a:solidFill>
                  <a:schemeClr val="accent3"/>
                </a:solidFill>
              </a:rPr>
              <a:t>倍</a:t>
            </a:r>
            <a:endParaRPr kumimoji="1" lang="en-US" altLang="ja-JP" b="1" dirty="0">
              <a:solidFill>
                <a:schemeClr val="accent3"/>
              </a:solidFill>
            </a:endParaRPr>
          </a:p>
          <a:p>
            <a:pPr lvl="1"/>
            <a:r>
              <a:rPr kumimoji="1" lang="en-US" altLang="ja-JP" dirty="0"/>
              <a:t>EFS</a:t>
            </a:r>
            <a:r>
              <a:rPr kumimoji="1" lang="ja-JP" altLang="en-US" dirty="0"/>
              <a:t>へのマウント用</a:t>
            </a:r>
            <a:r>
              <a:rPr kumimoji="1" lang="en-US" altLang="ja-JP" dirty="0"/>
              <a:t>EC2</a:t>
            </a:r>
            <a:r>
              <a:rPr kumimoji="1" lang="ja-JP" altLang="en-US" dirty="0"/>
              <a:t>および</a:t>
            </a:r>
            <a:r>
              <a:rPr kumimoji="1" lang="en-US" altLang="ja-JP" dirty="0"/>
              <a:t>NFS</a:t>
            </a:r>
            <a:r>
              <a:rPr kumimoji="1" lang="ja-JP" altLang="en-US" dirty="0"/>
              <a:t>クライアントが必要</a:t>
            </a:r>
            <a:endParaRPr kumimoji="1" lang="en-US" altLang="ja-JP" dirty="0"/>
          </a:p>
          <a:p>
            <a:pPr lvl="1"/>
            <a:r>
              <a:rPr kumimoji="1" lang="ja-JP" altLang="en-US" dirty="0"/>
              <a:t>大阪リージョンへバックアップする際は、バックアップ用の</a:t>
            </a:r>
            <a:r>
              <a:rPr kumimoji="1" lang="en-US" altLang="ja-JP" dirty="0"/>
              <a:t>EC2</a:t>
            </a:r>
            <a:r>
              <a:rPr kumimoji="1" lang="ja-JP" altLang="en-US" dirty="0"/>
              <a:t>が必要</a:t>
            </a:r>
          </a:p>
        </p:txBody>
      </p:sp>
      <p:sp>
        <p:nvSpPr>
          <p:cNvPr id="4" name="スライド番号プレースホルダー 3">
            <a:extLst>
              <a:ext uri="{FF2B5EF4-FFF2-40B4-BE49-F238E27FC236}">
                <a16:creationId xmlns:a16="http://schemas.microsoft.com/office/drawing/2014/main" id="{9B793C1F-5B05-4F3B-96BA-9098802848B1}"/>
              </a:ext>
            </a:extLst>
          </p:cNvPr>
          <p:cNvSpPr>
            <a:spLocks noGrp="1"/>
          </p:cNvSpPr>
          <p:nvPr>
            <p:ph type="sldNum" sz="quarter" idx="12"/>
          </p:nvPr>
        </p:nvSpPr>
        <p:spPr/>
        <p:txBody>
          <a:bodyPr/>
          <a:lstStyle/>
          <a:p>
            <a:fld id="{18029EA4-AF32-436D-8A72-F6CA84DC83B2}" type="slidenum">
              <a:rPr kumimoji="1" lang="ja-JP" altLang="en-US" smtClean="0"/>
              <a:t>23</a:t>
            </a:fld>
            <a:endParaRPr kumimoji="1" lang="ja-JP" altLang="en-US"/>
          </a:p>
        </p:txBody>
      </p:sp>
      <p:sp>
        <p:nvSpPr>
          <p:cNvPr id="17" name="Rectangle 34">
            <a:extLst>
              <a:ext uri="{FF2B5EF4-FFF2-40B4-BE49-F238E27FC236}">
                <a16:creationId xmlns:a16="http://schemas.microsoft.com/office/drawing/2014/main" id="{ADE79CBE-C7DC-4383-8CD2-E7D33A891E2A}"/>
              </a:ext>
            </a:extLst>
          </p:cNvPr>
          <p:cNvSpPr/>
          <p:nvPr/>
        </p:nvSpPr>
        <p:spPr>
          <a:xfrm>
            <a:off x="4756884" y="2024332"/>
            <a:ext cx="3191860" cy="3766868"/>
          </a:xfrm>
          <a:prstGeom prst="rect">
            <a:avLst/>
          </a:prstGeom>
          <a:noFill/>
          <a:ln w="12700">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kumimoji="1" lang="ja-JP" altLang="en-US" sz="1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開発対象</a:t>
            </a:r>
            <a:endParaRPr kumimoji="1" lang="en-US" sz="1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18" name="Graphic 51">
            <a:extLst>
              <a:ext uri="{FF2B5EF4-FFF2-40B4-BE49-F238E27FC236}">
                <a16:creationId xmlns:a16="http://schemas.microsoft.com/office/drawing/2014/main" id="{0C6E26B6-E9DE-4CA3-97F1-8DD46C5A15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56884" y="2024333"/>
            <a:ext cx="393050" cy="393050"/>
          </a:xfrm>
          <a:prstGeom prst="rect">
            <a:avLst/>
          </a:prstGeom>
        </p:spPr>
      </p:pic>
      <p:pic>
        <p:nvPicPr>
          <p:cNvPr id="29" name="Graphic 23">
            <a:extLst>
              <a:ext uri="{FF2B5EF4-FFF2-40B4-BE49-F238E27FC236}">
                <a16:creationId xmlns:a16="http://schemas.microsoft.com/office/drawing/2014/main" id="{223EA631-5EBD-4567-A9C7-CB7764C083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89015" y="4678493"/>
            <a:ext cx="372383" cy="372383"/>
          </a:xfrm>
          <a:prstGeom prst="rect">
            <a:avLst/>
          </a:prstGeom>
        </p:spPr>
      </p:pic>
      <p:sp>
        <p:nvSpPr>
          <p:cNvPr id="30" name="Rectangle 25">
            <a:extLst>
              <a:ext uri="{FF2B5EF4-FFF2-40B4-BE49-F238E27FC236}">
                <a16:creationId xmlns:a16="http://schemas.microsoft.com/office/drawing/2014/main" id="{845BE21F-7CCC-4174-99CF-A28CED76CDD7}"/>
              </a:ext>
            </a:extLst>
          </p:cNvPr>
          <p:cNvSpPr/>
          <p:nvPr/>
        </p:nvSpPr>
        <p:spPr>
          <a:xfrm>
            <a:off x="5139313" y="2808922"/>
            <a:ext cx="2382319" cy="2561084"/>
          </a:xfrm>
          <a:prstGeom prst="rect">
            <a:avLst/>
          </a:prstGeom>
          <a:noFill/>
          <a:ln w="12700">
            <a:solidFill>
              <a:srgbClr val="6CAE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400" dirty="0">
                <a:ln w="0"/>
                <a:solidFill>
                  <a:srgbClr val="6CAE3E"/>
                </a:solidFill>
              </a:rPr>
              <a:t>VPC</a:t>
            </a:r>
          </a:p>
        </p:txBody>
      </p:sp>
      <p:pic>
        <p:nvPicPr>
          <p:cNvPr id="31" name="Graphic 77">
            <a:extLst>
              <a:ext uri="{FF2B5EF4-FFF2-40B4-BE49-F238E27FC236}">
                <a16:creationId xmlns:a16="http://schemas.microsoft.com/office/drawing/2014/main" id="{9253F36E-AA13-4AA4-AD0D-E8D29A76F9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39315" y="2808922"/>
            <a:ext cx="330200" cy="330200"/>
          </a:xfrm>
          <a:prstGeom prst="rect">
            <a:avLst/>
          </a:prstGeom>
        </p:spPr>
      </p:pic>
      <p:sp>
        <p:nvSpPr>
          <p:cNvPr id="23" name="Rectangle 36">
            <a:extLst>
              <a:ext uri="{FF2B5EF4-FFF2-40B4-BE49-F238E27FC236}">
                <a16:creationId xmlns:a16="http://schemas.microsoft.com/office/drawing/2014/main" id="{20D72ED3-796E-48C1-8BC2-F69031400942}"/>
              </a:ext>
            </a:extLst>
          </p:cNvPr>
          <p:cNvSpPr/>
          <p:nvPr/>
        </p:nvSpPr>
        <p:spPr>
          <a:xfrm>
            <a:off x="5544904" y="2473791"/>
            <a:ext cx="1286623" cy="3129558"/>
          </a:xfrm>
          <a:prstGeom prst="rect">
            <a:avLst/>
          </a:prstGeom>
          <a:noFill/>
          <a:ln w="12700">
            <a:solidFill>
              <a:srgbClr val="19A2C7"/>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a:r>
              <a:rPr lang="en-US" sz="1200" dirty="0">
                <a:solidFill>
                  <a:srgbClr val="19A2C7"/>
                </a:solidFill>
              </a:rPr>
              <a:t>A</a:t>
            </a:r>
            <a:r>
              <a:rPr lang="en-US" altLang="ja-JP" sz="1200" dirty="0">
                <a:solidFill>
                  <a:srgbClr val="19A2C7"/>
                </a:solidFill>
              </a:rPr>
              <a:t>Z-a</a:t>
            </a:r>
            <a:endParaRPr lang="en-US" sz="1200" dirty="0">
              <a:solidFill>
                <a:srgbClr val="19A2C7"/>
              </a:solidFill>
            </a:endParaRPr>
          </a:p>
        </p:txBody>
      </p:sp>
      <p:sp>
        <p:nvSpPr>
          <p:cNvPr id="25" name="Rectangle 33">
            <a:extLst>
              <a:ext uri="{FF2B5EF4-FFF2-40B4-BE49-F238E27FC236}">
                <a16:creationId xmlns:a16="http://schemas.microsoft.com/office/drawing/2014/main" id="{68EFC83F-DFA7-43A3-8E98-8464F80C5954}"/>
              </a:ext>
            </a:extLst>
          </p:cNvPr>
          <p:cNvSpPr/>
          <p:nvPr/>
        </p:nvSpPr>
        <p:spPr>
          <a:xfrm>
            <a:off x="5658345" y="3276600"/>
            <a:ext cx="1059742" cy="1971185"/>
          </a:xfrm>
          <a:prstGeom prst="rect">
            <a:avLst/>
          </a:prstGeom>
          <a:solidFill>
            <a:srgbClr val="19A2C7">
              <a:alpha val="15000"/>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algn="l"/>
            <a:r>
              <a:rPr lang="en-US" altLang="ja-JP" sz="1200" dirty="0">
                <a:solidFill>
                  <a:srgbClr val="19A2C7"/>
                </a:solidFill>
              </a:rPr>
              <a:t>Subnet</a:t>
            </a:r>
            <a:endParaRPr lang="en-US" sz="1200" dirty="0">
              <a:solidFill>
                <a:srgbClr val="19A2C7"/>
              </a:solidFill>
            </a:endParaRPr>
          </a:p>
        </p:txBody>
      </p:sp>
      <p:pic>
        <p:nvPicPr>
          <p:cNvPr id="26" name="Graphic 7">
            <a:extLst>
              <a:ext uri="{FF2B5EF4-FFF2-40B4-BE49-F238E27FC236}">
                <a16:creationId xmlns:a16="http://schemas.microsoft.com/office/drawing/2014/main" id="{5A3E4CFC-937E-4734-A6D4-4D025FBC1F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02024" y="3746950"/>
            <a:ext cx="372383" cy="372383"/>
          </a:xfrm>
          <a:prstGeom prst="rect">
            <a:avLst/>
          </a:prstGeom>
        </p:spPr>
      </p:pic>
      <p:pic>
        <p:nvPicPr>
          <p:cNvPr id="27" name="Graphic 3">
            <a:extLst>
              <a:ext uri="{FF2B5EF4-FFF2-40B4-BE49-F238E27FC236}">
                <a16:creationId xmlns:a16="http://schemas.microsoft.com/office/drawing/2014/main" id="{FF33939F-9739-406D-919B-E1DB49C8230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58344" y="3276601"/>
            <a:ext cx="274320" cy="274320"/>
          </a:xfrm>
          <a:prstGeom prst="rect">
            <a:avLst/>
          </a:prstGeom>
        </p:spPr>
      </p:pic>
      <p:sp>
        <p:nvSpPr>
          <p:cNvPr id="40" name="テキスト ボックス 39">
            <a:extLst>
              <a:ext uri="{FF2B5EF4-FFF2-40B4-BE49-F238E27FC236}">
                <a16:creationId xmlns:a16="http://schemas.microsoft.com/office/drawing/2014/main" id="{378DB983-B286-449E-B12B-CF6C2C38E1E9}"/>
              </a:ext>
            </a:extLst>
          </p:cNvPr>
          <p:cNvSpPr txBox="1"/>
          <p:nvPr/>
        </p:nvSpPr>
        <p:spPr>
          <a:xfrm>
            <a:off x="6768087" y="5032250"/>
            <a:ext cx="753545" cy="294962"/>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gn="ctr">
              <a:lnSpc>
                <a:spcPct val="100000"/>
              </a:lnSpc>
              <a:buNone/>
            </a:pPr>
            <a:r>
              <a:rPr lang="en-US" altLang="ja-JP" sz="1400" dirty="0"/>
              <a:t>EFS</a:t>
            </a:r>
          </a:p>
        </p:txBody>
      </p:sp>
      <p:pic>
        <p:nvPicPr>
          <p:cNvPr id="41" name="Graphic 16">
            <a:extLst>
              <a:ext uri="{FF2B5EF4-FFF2-40B4-BE49-F238E27FC236}">
                <a16:creationId xmlns:a16="http://schemas.microsoft.com/office/drawing/2014/main" id="{8E91101D-7054-4CEF-8449-CD015C0BEE1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02023" y="4661911"/>
            <a:ext cx="372383" cy="372383"/>
          </a:xfrm>
          <a:prstGeom prst="rect">
            <a:avLst/>
          </a:prstGeom>
        </p:spPr>
      </p:pic>
      <p:sp>
        <p:nvSpPr>
          <p:cNvPr id="43" name="テキスト ボックス 42">
            <a:extLst>
              <a:ext uri="{FF2B5EF4-FFF2-40B4-BE49-F238E27FC236}">
                <a16:creationId xmlns:a16="http://schemas.microsoft.com/office/drawing/2014/main" id="{97BE02FA-590F-4E09-B9AA-DC57F93D534A}"/>
              </a:ext>
            </a:extLst>
          </p:cNvPr>
          <p:cNvSpPr txBox="1"/>
          <p:nvPr/>
        </p:nvSpPr>
        <p:spPr>
          <a:xfrm>
            <a:off x="5420068" y="5032250"/>
            <a:ext cx="1438856" cy="294962"/>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gn="ctr">
              <a:lnSpc>
                <a:spcPct val="100000"/>
              </a:lnSpc>
              <a:buNone/>
            </a:pPr>
            <a:r>
              <a:rPr lang="ja-JP" altLang="en-US" sz="1200" dirty="0"/>
              <a:t>マウントターゲット</a:t>
            </a:r>
            <a:endParaRPr lang="en-US" altLang="ja-JP" sz="1200" dirty="0"/>
          </a:p>
        </p:txBody>
      </p:sp>
      <p:pic>
        <p:nvPicPr>
          <p:cNvPr id="45" name="Graphic 57">
            <a:extLst>
              <a:ext uri="{FF2B5EF4-FFF2-40B4-BE49-F238E27FC236}">
                <a16:creationId xmlns:a16="http://schemas.microsoft.com/office/drawing/2014/main" id="{3917043A-FA04-4D7E-81C3-ADD8161026E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349139" y="3735182"/>
            <a:ext cx="372383" cy="372383"/>
          </a:xfrm>
          <a:prstGeom prst="rect">
            <a:avLst/>
          </a:prstGeom>
        </p:spPr>
      </p:pic>
      <p:sp>
        <p:nvSpPr>
          <p:cNvPr id="46" name="テキスト ボックス 45">
            <a:extLst>
              <a:ext uri="{FF2B5EF4-FFF2-40B4-BE49-F238E27FC236}">
                <a16:creationId xmlns:a16="http://schemas.microsoft.com/office/drawing/2014/main" id="{1522FF2B-9BEE-4F69-B6D1-9B7CC72E9195}"/>
              </a:ext>
            </a:extLst>
          </p:cNvPr>
          <p:cNvSpPr txBox="1"/>
          <p:nvPr/>
        </p:nvSpPr>
        <p:spPr>
          <a:xfrm>
            <a:off x="7126554" y="4094482"/>
            <a:ext cx="769817" cy="491936"/>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gn="ctr">
              <a:lnSpc>
                <a:spcPct val="100000"/>
              </a:lnSpc>
              <a:buNone/>
            </a:pPr>
            <a:r>
              <a:rPr lang="en-US" altLang="ja-JP" sz="1200" dirty="0"/>
              <a:t>VPC</a:t>
            </a:r>
            <a:br>
              <a:rPr lang="en-US" altLang="ja-JP" sz="1200" dirty="0"/>
            </a:br>
            <a:r>
              <a:rPr lang="en-US" altLang="ja-JP" sz="1200" dirty="0"/>
              <a:t>Peering</a:t>
            </a:r>
          </a:p>
        </p:txBody>
      </p:sp>
      <p:sp>
        <p:nvSpPr>
          <p:cNvPr id="47" name="Rectangle 34">
            <a:extLst>
              <a:ext uri="{FF2B5EF4-FFF2-40B4-BE49-F238E27FC236}">
                <a16:creationId xmlns:a16="http://schemas.microsoft.com/office/drawing/2014/main" id="{16B8014D-19D4-418C-9843-99C8A1F9C748}"/>
              </a:ext>
            </a:extLst>
          </p:cNvPr>
          <p:cNvSpPr/>
          <p:nvPr/>
        </p:nvSpPr>
        <p:spPr>
          <a:xfrm>
            <a:off x="8283365" y="2024332"/>
            <a:ext cx="2883400" cy="3766868"/>
          </a:xfrm>
          <a:prstGeom prst="rect">
            <a:avLst/>
          </a:prstGeom>
          <a:noFill/>
          <a:ln w="12700">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kumimoji="1" lang="ja-JP" altLang="en-US" sz="1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外部</a:t>
            </a:r>
            <a:endParaRPr kumimoji="1" lang="en-US" sz="1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48" name="Graphic 51">
            <a:extLst>
              <a:ext uri="{FF2B5EF4-FFF2-40B4-BE49-F238E27FC236}">
                <a16:creationId xmlns:a16="http://schemas.microsoft.com/office/drawing/2014/main" id="{59804F92-3436-4172-889F-E454672408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83365" y="2024333"/>
            <a:ext cx="393050" cy="393050"/>
          </a:xfrm>
          <a:prstGeom prst="rect">
            <a:avLst/>
          </a:prstGeom>
        </p:spPr>
      </p:pic>
      <p:pic>
        <p:nvPicPr>
          <p:cNvPr id="49" name="Graphic 23">
            <a:extLst>
              <a:ext uri="{FF2B5EF4-FFF2-40B4-BE49-F238E27FC236}">
                <a16:creationId xmlns:a16="http://schemas.microsoft.com/office/drawing/2014/main" id="{7CFF48DD-AA08-4884-B865-DAA5857A21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45794" y="4678493"/>
            <a:ext cx="372383" cy="372383"/>
          </a:xfrm>
          <a:prstGeom prst="rect">
            <a:avLst/>
          </a:prstGeom>
        </p:spPr>
      </p:pic>
      <p:sp>
        <p:nvSpPr>
          <p:cNvPr id="50" name="Rectangle 25">
            <a:extLst>
              <a:ext uri="{FF2B5EF4-FFF2-40B4-BE49-F238E27FC236}">
                <a16:creationId xmlns:a16="http://schemas.microsoft.com/office/drawing/2014/main" id="{E5080D3A-02F3-4E27-8C63-74F44A2A72B8}"/>
              </a:ext>
            </a:extLst>
          </p:cNvPr>
          <p:cNvSpPr/>
          <p:nvPr/>
        </p:nvSpPr>
        <p:spPr>
          <a:xfrm>
            <a:off x="8665795" y="2808922"/>
            <a:ext cx="2094570" cy="2561084"/>
          </a:xfrm>
          <a:prstGeom prst="rect">
            <a:avLst/>
          </a:prstGeom>
          <a:noFill/>
          <a:ln w="12700">
            <a:solidFill>
              <a:srgbClr val="6CAE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400" dirty="0">
                <a:ln w="0"/>
                <a:solidFill>
                  <a:srgbClr val="6CAE3E"/>
                </a:solidFill>
              </a:rPr>
              <a:t>VPC</a:t>
            </a:r>
          </a:p>
        </p:txBody>
      </p:sp>
      <p:pic>
        <p:nvPicPr>
          <p:cNvPr id="51" name="Graphic 77">
            <a:extLst>
              <a:ext uri="{FF2B5EF4-FFF2-40B4-BE49-F238E27FC236}">
                <a16:creationId xmlns:a16="http://schemas.microsoft.com/office/drawing/2014/main" id="{323D5035-479F-4334-B4DC-AEDA5D26E2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65796" y="2808922"/>
            <a:ext cx="330200" cy="330200"/>
          </a:xfrm>
          <a:prstGeom prst="rect">
            <a:avLst/>
          </a:prstGeom>
        </p:spPr>
      </p:pic>
      <p:sp>
        <p:nvSpPr>
          <p:cNvPr id="52" name="Rectangle 36">
            <a:extLst>
              <a:ext uri="{FF2B5EF4-FFF2-40B4-BE49-F238E27FC236}">
                <a16:creationId xmlns:a16="http://schemas.microsoft.com/office/drawing/2014/main" id="{D05CB263-03CD-4D6B-9505-6E2EA00E5DF8}"/>
              </a:ext>
            </a:extLst>
          </p:cNvPr>
          <p:cNvSpPr/>
          <p:nvPr/>
        </p:nvSpPr>
        <p:spPr>
          <a:xfrm>
            <a:off x="9227388" y="2473791"/>
            <a:ext cx="1286623" cy="3129558"/>
          </a:xfrm>
          <a:prstGeom prst="rect">
            <a:avLst/>
          </a:prstGeom>
          <a:noFill/>
          <a:ln w="12700">
            <a:solidFill>
              <a:srgbClr val="19A2C7"/>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a:r>
              <a:rPr lang="en-US" sz="1200" dirty="0">
                <a:solidFill>
                  <a:srgbClr val="19A2C7"/>
                </a:solidFill>
              </a:rPr>
              <a:t>A</a:t>
            </a:r>
            <a:r>
              <a:rPr lang="en-US" altLang="ja-JP" sz="1200" dirty="0">
                <a:solidFill>
                  <a:srgbClr val="19A2C7"/>
                </a:solidFill>
              </a:rPr>
              <a:t>Z-a</a:t>
            </a:r>
            <a:endParaRPr lang="en-US" sz="1200" dirty="0">
              <a:solidFill>
                <a:srgbClr val="19A2C7"/>
              </a:solidFill>
            </a:endParaRPr>
          </a:p>
        </p:txBody>
      </p:sp>
      <p:sp>
        <p:nvSpPr>
          <p:cNvPr id="53" name="Rectangle 33">
            <a:extLst>
              <a:ext uri="{FF2B5EF4-FFF2-40B4-BE49-F238E27FC236}">
                <a16:creationId xmlns:a16="http://schemas.microsoft.com/office/drawing/2014/main" id="{6A0AEB82-880A-4561-840B-F359F8CFDA39}"/>
              </a:ext>
            </a:extLst>
          </p:cNvPr>
          <p:cNvSpPr/>
          <p:nvPr/>
        </p:nvSpPr>
        <p:spPr>
          <a:xfrm>
            <a:off x="9340829" y="3276600"/>
            <a:ext cx="1059742" cy="1971185"/>
          </a:xfrm>
          <a:prstGeom prst="rect">
            <a:avLst/>
          </a:prstGeom>
          <a:solidFill>
            <a:srgbClr val="19A2C7">
              <a:alpha val="15000"/>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algn="l"/>
            <a:r>
              <a:rPr lang="en-US" altLang="ja-JP" sz="1200" dirty="0">
                <a:solidFill>
                  <a:srgbClr val="19A2C7"/>
                </a:solidFill>
              </a:rPr>
              <a:t>Subnet</a:t>
            </a:r>
            <a:endParaRPr lang="en-US" sz="1200" dirty="0">
              <a:solidFill>
                <a:srgbClr val="19A2C7"/>
              </a:solidFill>
            </a:endParaRPr>
          </a:p>
        </p:txBody>
      </p:sp>
      <p:pic>
        <p:nvPicPr>
          <p:cNvPr id="54" name="Graphic 7">
            <a:extLst>
              <a:ext uri="{FF2B5EF4-FFF2-40B4-BE49-F238E27FC236}">
                <a16:creationId xmlns:a16="http://schemas.microsoft.com/office/drawing/2014/main" id="{7554BA88-88E6-4C0C-8792-E5AE1BBAD24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84508" y="3746950"/>
            <a:ext cx="372383" cy="372383"/>
          </a:xfrm>
          <a:prstGeom prst="rect">
            <a:avLst/>
          </a:prstGeom>
        </p:spPr>
      </p:pic>
      <p:pic>
        <p:nvPicPr>
          <p:cNvPr id="55" name="Graphic 3">
            <a:extLst>
              <a:ext uri="{FF2B5EF4-FFF2-40B4-BE49-F238E27FC236}">
                <a16:creationId xmlns:a16="http://schemas.microsoft.com/office/drawing/2014/main" id="{BE9936C0-362F-4164-9B6C-E1D66EC36EE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40828" y="3276601"/>
            <a:ext cx="274320" cy="274320"/>
          </a:xfrm>
          <a:prstGeom prst="rect">
            <a:avLst/>
          </a:prstGeom>
        </p:spPr>
      </p:pic>
      <p:sp>
        <p:nvSpPr>
          <p:cNvPr id="56" name="テキスト ボックス 55">
            <a:extLst>
              <a:ext uri="{FF2B5EF4-FFF2-40B4-BE49-F238E27FC236}">
                <a16:creationId xmlns:a16="http://schemas.microsoft.com/office/drawing/2014/main" id="{CDED2A80-7843-48C6-9336-85C7B9854B25}"/>
              </a:ext>
            </a:extLst>
          </p:cNvPr>
          <p:cNvSpPr txBox="1"/>
          <p:nvPr/>
        </p:nvSpPr>
        <p:spPr>
          <a:xfrm>
            <a:off x="8524866" y="5032250"/>
            <a:ext cx="753545" cy="294962"/>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gn="ctr">
              <a:lnSpc>
                <a:spcPct val="100000"/>
              </a:lnSpc>
              <a:buNone/>
            </a:pPr>
            <a:r>
              <a:rPr lang="en-US" altLang="ja-JP" sz="1400" dirty="0"/>
              <a:t>EFS</a:t>
            </a:r>
          </a:p>
        </p:txBody>
      </p:sp>
      <p:pic>
        <p:nvPicPr>
          <p:cNvPr id="57" name="Graphic 16">
            <a:extLst>
              <a:ext uri="{FF2B5EF4-FFF2-40B4-BE49-F238E27FC236}">
                <a16:creationId xmlns:a16="http://schemas.microsoft.com/office/drawing/2014/main" id="{507A691E-9743-43FA-B395-1D12814191B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684507" y="4661911"/>
            <a:ext cx="372383" cy="372383"/>
          </a:xfrm>
          <a:prstGeom prst="rect">
            <a:avLst/>
          </a:prstGeom>
        </p:spPr>
      </p:pic>
      <p:sp>
        <p:nvSpPr>
          <p:cNvPr id="58" name="テキスト ボックス 57">
            <a:extLst>
              <a:ext uri="{FF2B5EF4-FFF2-40B4-BE49-F238E27FC236}">
                <a16:creationId xmlns:a16="http://schemas.microsoft.com/office/drawing/2014/main" id="{2A83BB60-EE91-42A0-8010-ACF040395ECE}"/>
              </a:ext>
            </a:extLst>
          </p:cNvPr>
          <p:cNvSpPr txBox="1"/>
          <p:nvPr/>
        </p:nvSpPr>
        <p:spPr>
          <a:xfrm>
            <a:off x="9102552" y="5032250"/>
            <a:ext cx="1438856" cy="294962"/>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gn="ctr">
              <a:lnSpc>
                <a:spcPct val="100000"/>
              </a:lnSpc>
              <a:buNone/>
            </a:pPr>
            <a:r>
              <a:rPr lang="ja-JP" altLang="en-US" sz="1200" dirty="0"/>
              <a:t>マウントターゲット</a:t>
            </a:r>
            <a:endParaRPr lang="en-US" altLang="ja-JP" sz="1200" dirty="0"/>
          </a:p>
        </p:txBody>
      </p:sp>
      <p:pic>
        <p:nvPicPr>
          <p:cNvPr id="59" name="Graphic 57">
            <a:extLst>
              <a:ext uri="{FF2B5EF4-FFF2-40B4-BE49-F238E27FC236}">
                <a16:creationId xmlns:a16="http://schemas.microsoft.com/office/drawing/2014/main" id="{7DB03543-F04F-4759-B5AD-8FB2D0C9265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480759" y="3735182"/>
            <a:ext cx="372383" cy="372383"/>
          </a:xfrm>
          <a:prstGeom prst="rect">
            <a:avLst/>
          </a:prstGeom>
        </p:spPr>
      </p:pic>
      <p:sp>
        <p:nvSpPr>
          <p:cNvPr id="60" name="テキスト ボックス 59">
            <a:extLst>
              <a:ext uri="{FF2B5EF4-FFF2-40B4-BE49-F238E27FC236}">
                <a16:creationId xmlns:a16="http://schemas.microsoft.com/office/drawing/2014/main" id="{CD1C7897-4367-4C16-A9E3-FA44A261B5CA}"/>
              </a:ext>
            </a:extLst>
          </p:cNvPr>
          <p:cNvSpPr txBox="1"/>
          <p:nvPr/>
        </p:nvSpPr>
        <p:spPr>
          <a:xfrm>
            <a:off x="8258174" y="4094482"/>
            <a:ext cx="769817" cy="491936"/>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gn="ctr">
              <a:lnSpc>
                <a:spcPct val="100000"/>
              </a:lnSpc>
              <a:buNone/>
            </a:pPr>
            <a:r>
              <a:rPr lang="en-US" altLang="ja-JP" sz="1200" dirty="0"/>
              <a:t>VPC</a:t>
            </a:r>
            <a:br>
              <a:rPr lang="en-US" altLang="ja-JP" sz="1200" dirty="0"/>
            </a:br>
            <a:r>
              <a:rPr lang="en-US" altLang="ja-JP" sz="1200" dirty="0"/>
              <a:t>Peering</a:t>
            </a:r>
          </a:p>
        </p:txBody>
      </p:sp>
      <p:sp>
        <p:nvSpPr>
          <p:cNvPr id="64" name="フリーフォーム: 図形 63">
            <a:extLst>
              <a:ext uri="{FF2B5EF4-FFF2-40B4-BE49-F238E27FC236}">
                <a16:creationId xmlns:a16="http://schemas.microsoft.com/office/drawing/2014/main" id="{15BFF7A7-0453-4B0B-BC75-2390712A22C6}"/>
              </a:ext>
            </a:extLst>
          </p:cNvPr>
          <p:cNvSpPr/>
          <p:nvPr/>
        </p:nvSpPr>
        <p:spPr>
          <a:xfrm>
            <a:off x="6363855" y="3916218"/>
            <a:ext cx="3519054" cy="932873"/>
          </a:xfrm>
          <a:custGeom>
            <a:avLst/>
            <a:gdLst>
              <a:gd name="connsiteX0" fmla="*/ 0 w 3519054"/>
              <a:gd name="connsiteY0" fmla="*/ 0 h 932873"/>
              <a:gd name="connsiteX1" fmla="*/ 2364509 w 3519054"/>
              <a:gd name="connsiteY1" fmla="*/ 0 h 932873"/>
              <a:gd name="connsiteX2" fmla="*/ 3519054 w 3519054"/>
              <a:gd name="connsiteY2" fmla="*/ 932873 h 932873"/>
              <a:gd name="connsiteX3" fmla="*/ 2761672 w 3519054"/>
              <a:gd name="connsiteY3" fmla="*/ 932873 h 932873"/>
            </a:gdLst>
            <a:ahLst/>
            <a:cxnLst>
              <a:cxn ang="0">
                <a:pos x="connsiteX0" y="connsiteY0"/>
              </a:cxn>
              <a:cxn ang="0">
                <a:pos x="connsiteX1" y="connsiteY1"/>
              </a:cxn>
              <a:cxn ang="0">
                <a:pos x="connsiteX2" y="connsiteY2"/>
              </a:cxn>
              <a:cxn ang="0">
                <a:pos x="connsiteX3" y="connsiteY3"/>
              </a:cxn>
            </a:cxnLst>
            <a:rect l="l" t="t" r="r" b="b"/>
            <a:pathLst>
              <a:path w="3519054" h="932873">
                <a:moveTo>
                  <a:pt x="0" y="0"/>
                </a:moveTo>
                <a:lnTo>
                  <a:pt x="2364509" y="0"/>
                </a:lnTo>
                <a:lnTo>
                  <a:pt x="3519054" y="932873"/>
                </a:lnTo>
                <a:lnTo>
                  <a:pt x="2761672" y="932873"/>
                </a:lnTo>
              </a:path>
            </a:pathLst>
          </a:custGeom>
          <a:ln>
            <a:tailEnd type="triangle"/>
          </a:ln>
        </p:spPr>
        <p:style>
          <a:lnRef idx="3">
            <a:schemeClr val="accent3"/>
          </a:lnRef>
          <a:fillRef idx="0">
            <a:schemeClr val="accent3"/>
          </a:fillRef>
          <a:effectRef idx="2">
            <a:schemeClr val="accent3"/>
          </a:effectRef>
          <a:fontRef idx="minor">
            <a:schemeClr val="tx1"/>
          </a:fontRef>
        </p:style>
        <p:txBody>
          <a:bodyPr rtlCol="0" anchor="ctr"/>
          <a:lstStyle/>
          <a:p>
            <a:pPr algn="ctr"/>
            <a:endParaRPr kumimoji="1" lang="ja-JP" altLang="en-US"/>
          </a:p>
        </p:txBody>
      </p:sp>
      <p:sp>
        <p:nvSpPr>
          <p:cNvPr id="65" name="フリーフォーム: 図形 64">
            <a:extLst>
              <a:ext uri="{FF2B5EF4-FFF2-40B4-BE49-F238E27FC236}">
                <a16:creationId xmlns:a16="http://schemas.microsoft.com/office/drawing/2014/main" id="{7F57D41C-3F17-427F-941C-B9C5287C03C1}"/>
              </a:ext>
            </a:extLst>
          </p:cNvPr>
          <p:cNvSpPr/>
          <p:nvPr/>
        </p:nvSpPr>
        <p:spPr>
          <a:xfrm>
            <a:off x="6225309" y="3823855"/>
            <a:ext cx="3435927" cy="1034472"/>
          </a:xfrm>
          <a:custGeom>
            <a:avLst/>
            <a:gdLst>
              <a:gd name="connsiteX0" fmla="*/ 3435927 w 3435927"/>
              <a:gd name="connsiteY0" fmla="*/ 0 h 1034472"/>
              <a:gd name="connsiteX1" fmla="*/ 1302327 w 3435927"/>
              <a:gd name="connsiteY1" fmla="*/ 0 h 1034472"/>
              <a:gd name="connsiteX2" fmla="*/ 0 w 3435927"/>
              <a:gd name="connsiteY2" fmla="*/ 1034472 h 1034472"/>
              <a:gd name="connsiteX3" fmla="*/ 757382 w 3435927"/>
              <a:gd name="connsiteY3" fmla="*/ 1025236 h 1034472"/>
            </a:gdLst>
            <a:ahLst/>
            <a:cxnLst>
              <a:cxn ang="0">
                <a:pos x="connsiteX0" y="connsiteY0"/>
              </a:cxn>
              <a:cxn ang="0">
                <a:pos x="connsiteX1" y="connsiteY1"/>
              </a:cxn>
              <a:cxn ang="0">
                <a:pos x="connsiteX2" y="connsiteY2"/>
              </a:cxn>
              <a:cxn ang="0">
                <a:pos x="connsiteX3" y="connsiteY3"/>
              </a:cxn>
            </a:cxnLst>
            <a:rect l="l" t="t" r="r" b="b"/>
            <a:pathLst>
              <a:path w="3435927" h="1034472">
                <a:moveTo>
                  <a:pt x="3435927" y="0"/>
                </a:moveTo>
                <a:lnTo>
                  <a:pt x="1302327" y="0"/>
                </a:lnTo>
                <a:lnTo>
                  <a:pt x="0" y="1034472"/>
                </a:lnTo>
                <a:lnTo>
                  <a:pt x="757382" y="1025236"/>
                </a:lnTo>
              </a:path>
            </a:pathLst>
          </a:custGeom>
          <a:ln>
            <a:tailEnd type="triangle"/>
          </a:ln>
        </p:spPr>
        <p:style>
          <a:lnRef idx="3">
            <a:schemeClr val="accent3"/>
          </a:lnRef>
          <a:fillRef idx="0">
            <a:schemeClr val="accent3"/>
          </a:fillRef>
          <a:effectRef idx="2">
            <a:schemeClr val="accent3"/>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876739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4E877A5-36CA-4F3B-9CDE-0D11F8D52946}"/>
              </a:ext>
            </a:extLst>
          </p:cNvPr>
          <p:cNvSpPr>
            <a:spLocks noGrp="1"/>
          </p:cNvSpPr>
          <p:nvPr>
            <p:ph type="sldNum" sz="quarter" idx="12"/>
          </p:nvPr>
        </p:nvSpPr>
        <p:spPr/>
        <p:txBody>
          <a:bodyPr/>
          <a:lstStyle/>
          <a:p>
            <a:fld id="{18029EA4-AF32-436D-8A72-F6CA84DC83B2}" type="slidenum">
              <a:rPr kumimoji="1" lang="ja-JP" altLang="en-US" smtClean="0"/>
              <a:t>24</a:t>
            </a:fld>
            <a:endParaRPr kumimoji="1" lang="ja-JP" altLang="en-US"/>
          </a:p>
        </p:txBody>
      </p:sp>
      <p:pic>
        <p:nvPicPr>
          <p:cNvPr id="5" name="Graphic 39">
            <a:extLst>
              <a:ext uri="{FF2B5EF4-FFF2-40B4-BE49-F238E27FC236}">
                <a16:creationId xmlns:a16="http://schemas.microsoft.com/office/drawing/2014/main" id="{CC20635D-1E49-4B25-854B-8C78F4D9F9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7119" y="1328721"/>
            <a:ext cx="549383" cy="549383"/>
          </a:xfrm>
          <a:prstGeom prst="rect">
            <a:avLst/>
          </a:prstGeom>
        </p:spPr>
      </p:pic>
      <p:sp>
        <p:nvSpPr>
          <p:cNvPr id="6" name="テキスト ボックス 5">
            <a:extLst>
              <a:ext uri="{FF2B5EF4-FFF2-40B4-BE49-F238E27FC236}">
                <a16:creationId xmlns:a16="http://schemas.microsoft.com/office/drawing/2014/main" id="{36428190-F924-40CC-A051-9F9F97BE3385}"/>
              </a:ext>
            </a:extLst>
          </p:cNvPr>
          <p:cNvSpPr txBox="1"/>
          <p:nvPr/>
        </p:nvSpPr>
        <p:spPr>
          <a:xfrm>
            <a:off x="1405598" y="1849102"/>
            <a:ext cx="667943"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私</a:t>
            </a:r>
            <a:endParaRPr lang="en-US" altLang="ja-JP" dirty="0"/>
          </a:p>
        </p:txBody>
      </p:sp>
      <p:sp>
        <p:nvSpPr>
          <p:cNvPr id="7" name="吹き出し: 角を丸めた四角形 6">
            <a:extLst>
              <a:ext uri="{FF2B5EF4-FFF2-40B4-BE49-F238E27FC236}">
                <a16:creationId xmlns:a16="http://schemas.microsoft.com/office/drawing/2014/main" id="{C919E86A-DA08-431E-AE7B-32A521DC23D7}"/>
              </a:ext>
            </a:extLst>
          </p:cNvPr>
          <p:cNvSpPr/>
          <p:nvPr/>
        </p:nvSpPr>
        <p:spPr>
          <a:xfrm>
            <a:off x="2245555" y="479606"/>
            <a:ext cx="7170737" cy="1091265"/>
          </a:xfrm>
          <a:prstGeom prst="wedgeRoundRectCallout">
            <a:avLst>
              <a:gd name="adj1" fmla="val -53894"/>
              <a:gd name="adj2" fmla="val 3965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en-US" altLang="ja-JP" dirty="0"/>
              <a:t>EFS</a:t>
            </a:r>
            <a:r>
              <a:rPr kumimoji="1" lang="ja-JP" altLang="en-US" dirty="0"/>
              <a:t>案を検討してみましたが、コストが大幅に増えます。</a:t>
            </a:r>
            <a:endParaRPr kumimoji="1" lang="en-US" altLang="ja-JP" dirty="0"/>
          </a:p>
          <a:p>
            <a:r>
              <a:rPr kumimoji="1" lang="ja-JP" altLang="en-US" dirty="0"/>
              <a:t>やはり、</a:t>
            </a:r>
            <a:r>
              <a:rPr kumimoji="1" lang="en-US" altLang="ja-JP" dirty="0"/>
              <a:t>S3</a:t>
            </a:r>
            <a:r>
              <a:rPr kumimoji="1" lang="ja-JP" altLang="en-US" dirty="0"/>
              <a:t>で行くほうが良いのではないかと</a:t>
            </a:r>
            <a:r>
              <a:rPr kumimoji="1" lang="en-US" altLang="ja-JP" dirty="0"/>
              <a:t>…</a:t>
            </a:r>
          </a:p>
          <a:p>
            <a:r>
              <a:rPr kumimoji="1" lang="ja-JP" altLang="en-US" dirty="0"/>
              <a:t>過去の漏洩事故も設定不備によるものなので、きちんと設定すれば</a:t>
            </a:r>
            <a:r>
              <a:rPr kumimoji="1" lang="en-US" altLang="ja-JP" dirty="0"/>
              <a:t>…</a:t>
            </a:r>
            <a:endParaRPr kumimoji="1" lang="ja-JP" altLang="en-US" dirty="0"/>
          </a:p>
        </p:txBody>
      </p:sp>
      <p:pic>
        <p:nvPicPr>
          <p:cNvPr id="8" name="Graphic 39">
            <a:extLst>
              <a:ext uri="{FF2B5EF4-FFF2-40B4-BE49-F238E27FC236}">
                <a16:creationId xmlns:a16="http://schemas.microsoft.com/office/drawing/2014/main" id="{2A74DDB8-F8E5-4729-9D8A-87B7A99232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1903" y="2727218"/>
            <a:ext cx="549383" cy="549383"/>
          </a:xfrm>
          <a:prstGeom prst="rect">
            <a:avLst/>
          </a:prstGeom>
        </p:spPr>
      </p:pic>
      <p:sp>
        <p:nvSpPr>
          <p:cNvPr id="9" name="テキスト ボックス 8">
            <a:extLst>
              <a:ext uri="{FF2B5EF4-FFF2-40B4-BE49-F238E27FC236}">
                <a16:creationId xmlns:a16="http://schemas.microsoft.com/office/drawing/2014/main" id="{907E3B7E-DEF4-4FCB-AB4D-C10E13EAE23F}"/>
              </a:ext>
            </a:extLst>
          </p:cNvPr>
          <p:cNvSpPr txBox="1"/>
          <p:nvPr/>
        </p:nvSpPr>
        <p:spPr>
          <a:xfrm>
            <a:off x="9613419" y="3247599"/>
            <a:ext cx="1065321"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担当者</a:t>
            </a:r>
            <a:endParaRPr lang="en-US" altLang="ja-JP" dirty="0"/>
          </a:p>
        </p:txBody>
      </p:sp>
      <p:sp>
        <p:nvSpPr>
          <p:cNvPr id="10" name="吹き出し: 角を丸めた四角形 9">
            <a:extLst>
              <a:ext uri="{FF2B5EF4-FFF2-40B4-BE49-F238E27FC236}">
                <a16:creationId xmlns:a16="http://schemas.microsoft.com/office/drawing/2014/main" id="{4FBFE767-8FC9-407D-90BC-F9C5D0526005}"/>
              </a:ext>
            </a:extLst>
          </p:cNvPr>
          <p:cNvSpPr/>
          <p:nvPr/>
        </p:nvSpPr>
        <p:spPr>
          <a:xfrm>
            <a:off x="3260436" y="1878104"/>
            <a:ext cx="6155857" cy="849114"/>
          </a:xfrm>
          <a:prstGeom prst="wedgeRoundRectCallout">
            <a:avLst>
              <a:gd name="adj1" fmla="val 56722"/>
              <a:gd name="adj2" fmla="val 4292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kumimoji="1" lang="ja-JP" altLang="en-US" dirty="0"/>
              <a:t>理屈は分かりますし、私も同じ気持ちです。</a:t>
            </a:r>
            <a:endParaRPr kumimoji="1" lang="en-US" altLang="ja-JP" dirty="0"/>
          </a:p>
          <a:p>
            <a:r>
              <a:rPr kumimoji="1" lang="ja-JP" altLang="en-US" dirty="0"/>
              <a:t>ですが、データオーナーに話をしても理屈が全く通じなくて</a:t>
            </a:r>
            <a:r>
              <a:rPr kumimoji="1" lang="en-US" altLang="ja-JP" dirty="0"/>
              <a:t>…</a:t>
            </a:r>
          </a:p>
        </p:txBody>
      </p:sp>
      <p:pic>
        <p:nvPicPr>
          <p:cNvPr id="11" name="Graphic 39">
            <a:extLst>
              <a:ext uri="{FF2B5EF4-FFF2-40B4-BE49-F238E27FC236}">
                <a16:creationId xmlns:a16="http://schemas.microsoft.com/office/drawing/2014/main" id="{C0347938-8A53-4D7B-A927-5D5601C012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7119" y="3681172"/>
            <a:ext cx="549383" cy="549383"/>
          </a:xfrm>
          <a:prstGeom prst="rect">
            <a:avLst/>
          </a:prstGeom>
        </p:spPr>
      </p:pic>
      <p:sp>
        <p:nvSpPr>
          <p:cNvPr id="12" name="テキスト ボックス 11">
            <a:extLst>
              <a:ext uri="{FF2B5EF4-FFF2-40B4-BE49-F238E27FC236}">
                <a16:creationId xmlns:a16="http://schemas.microsoft.com/office/drawing/2014/main" id="{6F2FCE88-710E-4BEA-ACCD-0CEFAEC65CB5}"/>
              </a:ext>
            </a:extLst>
          </p:cNvPr>
          <p:cNvSpPr txBox="1"/>
          <p:nvPr/>
        </p:nvSpPr>
        <p:spPr>
          <a:xfrm>
            <a:off x="1405598" y="4201553"/>
            <a:ext cx="667943"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私</a:t>
            </a:r>
            <a:endParaRPr lang="en-US" altLang="ja-JP" dirty="0"/>
          </a:p>
        </p:txBody>
      </p:sp>
      <p:sp>
        <p:nvSpPr>
          <p:cNvPr id="13" name="吹き出し: 角を丸めた四角形 12">
            <a:extLst>
              <a:ext uri="{FF2B5EF4-FFF2-40B4-BE49-F238E27FC236}">
                <a16:creationId xmlns:a16="http://schemas.microsoft.com/office/drawing/2014/main" id="{99D2E06C-CC87-498E-AC17-79CD3FBA90D2}"/>
              </a:ext>
            </a:extLst>
          </p:cNvPr>
          <p:cNvSpPr/>
          <p:nvPr/>
        </p:nvSpPr>
        <p:spPr>
          <a:xfrm>
            <a:off x="2245556" y="3062967"/>
            <a:ext cx="5032700" cy="547433"/>
          </a:xfrm>
          <a:prstGeom prst="wedgeRoundRectCallout">
            <a:avLst>
              <a:gd name="adj1" fmla="val -53894"/>
              <a:gd name="adj2" fmla="val 3965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dirty="0"/>
              <a:t>（理屈が通じないってどこかであったような</a:t>
            </a:r>
            <a:r>
              <a:rPr kumimoji="1" lang="en-US" altLang="ja-JP" dirty="0"/>
              <a:t>…</a:t>
            </a:r>
            <a:r>
              <a:rPr kumimoji="1" lang="ja-JP" altLang="en-US" dirty="0"/>
              <a:t>）</a:t>
            </a:r>
          </a:p>
        </p:txBody>
      </p:sp>
      <p:pic>
        <p:nvPicPr>
          <p:cNvPr id="14" name="Graphic 39">
            <a:extLst>
              <a:ext uri="{FF2B5EF4-FFF2-40B4-BE49-F238E27FC236}">
                <a16:creationId xmlns:a16="http://schemas.microsoft.com/office/drawing/2014/main" id="{49277BDF-B93D-417B-8B35-6341DFB224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1903" y="4795263"/>
            <a:ext cx="549383" cy="549383"/>
          </a:xfrm>
          <a:prstGeom prst="rect">
            <a:avLst/>
          </a:prstGeom>
        </p:spPr>
      </p:pic>
      <p:sp>
        <p:nvSpPr>
          <p:cNvPr id="15" name="テキスト ボックス 14">
            <a:extLst>
              <a:ext uri="{FF2B5EF4-FFF2-40B4-BE49-F238E27FC236}">
                <a16:creationId xmlns:a16="http://schemas.microsoft.com/office/drawing/2014/main" id="{3A0CF2BD-4EA8-4BE5-83CF-CAC9456A1401}"/>
              </a:ext>
            </a:extLst>
          </p:cNvPr>
          <p:cNvSpPr txBox="1"/>
          <p:nvPr/>
        </p:nvSpPr>
        <p:spPr>
          <a:xfrm>
            <a:off x="9613419" y="5315644"/>
            <a:ext cx="1065321"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担当者</a:t>
            </a:r>
            <a:endParaRPr lang="en-US" altLang="ja-JP" dirty="0"/>
          </a:p>
        </p:txBody>
      </p:sp>
      <p:sp>
        <p:nvSpPr>
          <p:cNvPr id="16" name="吹き出し: 角を丸めた四角形 15">
            <a:extLst>
              <a:ext uri="{FF2B5EF4-FFF2-40B4-BE49-F238E27FC236}">
                <a16:creationId xmlns:a16="http://schemas.microsoft.com/office/drawing/2014/main" id="{16425066-A197-4AFE-830B-E28D079CAB3C}"/>
              </a:ext>
            </a:extLst>
          </p:cNvPr>
          <p:cNvSpPr/>
          <p:nvPr/>
        </p:nvSpPr>
        <p:spPr>
          <a:xfrm>
            <a:off x="5394036" y="3946149"/>
            <a:ext cx="4022257" cy="849114"/>
          </a:xfrm>
          <a:prstGeom prst="wedgeRoundRectCallout">
            <a:avLst>
              <a:gd name="adj1" fmla="val 56722"/>
              <a:gd name="adj2" fmla="val 4292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kumimoji="1" lang="ja-JP" altLang="en-US" dirty="0"/>
              <a:t>なのでコストはかかってしまいますが、</a:t>
            </a:r>
            <a:endParaRPr kumimoji="1" lang="en-US" altLang="ja-JP" dirty="0"/>
          </a:p>
          <a:p>
            <a:r>
              <a:rPr kumimoji="1" lang="en-US" altLang="ja-JP" dirty="0"/>
              <a:t>EFS</a:t>
            </a:r>
            <a:r>
              <a:rPr kumimoji="1" lang="ja-JP" altLang="en-US" dirty="0"/>
              <a:t>案でお願いします。</a:t>
            </a:r>
            <a:endParaRPr kumimoji="1" lang="en-US" altLang="ja-JP" dirty="0"/>
          </a:p>
        </p:txBody>
      </p:sp>
      <p:pic>
        <p:nvPicPr>
          <p:cNvPr id="17" name="Graphic 39">
            <a:extLst>
              <a:ext uri="{FF2B5EF4-FFF2-40B4-BE49-F238E27FC236}">
                <a16:creationId xmlns:a16="http://schemas.microsoft.com/office/drawing/2014/main" id="{10588AFE-6B29-490E-A5A1-10D10C0074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7119" y="5749217"/>
            <a:ext cx="549383" cy="549383"/>
          </a:xfrm>
          <a:prstGeom prst="rect">
            <a:avLst/>
          </a:prstGeom>
        </p:spPr>
      </p:pic>
      <p:sp>
        <p:nvSpPr>
          <p:cNvPr id="18" name="テキスト ボックス 17">
            <a:extLst>
              <a:ext uri="{FF2B5EF4-FFF2-40B4-BE49-F238E27FC236}">
                <a16:creationId xmlns:a16="http://schemas.microsoft.com/office/drawing/2014/main" id="{D63ADAD1-9D09-4FB7-AE99-454BA1021F83}"/>
              </a:ext>
            </a:extLst>
          </p:cNvPr>
          <p:cNvSpPr txBox="1"/>
          <p:nvPr/>
        </p:nvSpPr>
        <p:spPr>
          <a:xfrm>
            <a:off x="1405598" y="6269598"/>
            <a:ext cx="667943"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私</a:t>
            </a:r>
            <a:endParaRPr lang="en-US" altLang="ja-JP" dirty="0"/>
          </a:p>
        </p:txBody>
      </p:sp>
      <p:sp>
        <p:nvSpPr>
          <p:cNvPr id="19" name="吹き出し: 角を丸めた四角形 18">
            <a:extLst>
              <a:ext uri="{FF2B5EF4-FFF2-40B4-BE49-F238E27FC236}">
                <a16:creationId xmlns:a16="http://schemas.microsoft.com/office/drawing/2014/main" id="{B05E428D-9AB4-4ADE-A838-C4E6673984FD}"/>
              </a:ext>
            </a:extLst>
          </p:cNvPr>
          <p:cNvSpPr/>
          <p:nvPr/>
        </p:nvSpPr>
        <p:spPr>
          <a:xfrm>
            <a:off x="2245556" y="5131012"/>
            <a:ext cx="2326444" cy="547433"/>
          </a:xfrm>
          <a:prstGeom prst="wedgeRoundRectCallout">
            <a:avLst>
              <a:gd name="adj1" fmla="val -59246"/>
              <a:gd name="adj2" fmla="val 4471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en-US" altLang="ja-JP" dirty="0"/>
              <a:t>…</a:t>
            </a:r>
            <a:r>
              <a:rPr kumimoji="1" lang="ja-JP" altLang="en-US" dirty="0"/>
              <a:t>かしこまりました。</a:t>
            </a:r>
          </a:p>
        </p:txBody>
      </p:sp>
    </p:spTree>
    <p:extLst>
      <p:ext uri="{BB962C8B-B14F-4D97-AF65-F5344CB8AC3E}">
        <p14:creationId xmlns:p14="http://schemas.microsoft.com/office/powerpoint/2010/main" val="91650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0" grpId="0" animBg="1"/>
      <p:bldP spid="12" grpId="0"/>
      <p:bldP spid="13" grpId="0" animBg="1"/>
      <p:bldP spid="15" grpId="0"/>
      <p:bldP spid="16" grpId="0" animBg="1"/>
      <p:bldP spid="18" grpId="0"/>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0AC4D-698A-4446-A6B6-EF162C80BC48}"/>
              </a:ext>
            </a:extLst>
          </p:cNvPr>
          <p:cNvSpPr>
            <a:spLocks noGrp="1"/>
          </p:cNvSpPr>
          <p:nvPr>
            <p:ph type="title"/>
          </p:nvPr>
        </p:nvSpPr>
        <p:spPr/>
        <p:txBody>
          <a:bodyPr/>
          <a:lstStyle/>
          <a:p>
            <a:r>
              <a:rPr kumimoji="1" lang="ja-JP" altLang="en-US" dirty="0"/>
              <a:t>あとがき</a:t>
            </a:r>
          </a:p>
        </p:txBody>
      </p:sp>
      <p:sp>
        <p:nvSpPr>
          <p:cNvPr id="3" name="コンテンツ プレースホルダー 2">
            <a:extLst>
              <a:ext uri="{FF2B5EF4-FFF2-40B4-BE49-F238E27FC236}">
                <a16:creationId xmlns:a16="http://schemas.microsoft.com/office/drawing/2014/main" id="{68AD6BDC-F2B3-419F-91EE-565F12159265}"/>
              </a:ext>
            </a:extLst>
          </p:cNvPr>
          <p:cNvSpPr>
            <a:spLocks noGrp="1"/>
          </p:cNvSpPr>
          <p:nvPr>
            <p:ph idx="1"/>
          </p:nvPr>
        </p:nvSpPr>
        <p:spPr/>
        <p:txBody>
          <a:bodyPr/>
          <a:lstStyle/>
          <a:p>
            <a:r>
              <a:rPr kumimoji="1" lang="ja-JP" altLang="en-US" dirty="0"/>
              <a:t>理屈を並べても感情には勝てない、を体感しました。</a:t>
            </a:r>
            <a:endParaRPr kumimoji="1" lang="en-US" altLang="ja-JP" dirty="0"/>
          </a:p>
          <a:p>
            <a:endParaRPr lang="en-US" altLang="ja-JP" dirty="0"/>
          </a:p>
          <a:p>
            <a:r>
              <a:rPr lang="ja-JP" altLang="en-US" dirty="0"/>
              <a:t>今回はたまたま対向システムが</a:t>
            </a:r>
            <a:r>
              <a:rPr lang="en-US" altLang="ja-JP" dirty="0"/>
              <a:t>Linux</a:t>
            </a:r>
            <a:r>
              <a:rPr lang="ja-JP" altLang="en-US" dirty="0"/>
              <a:t>系サーバだったため</a:t>
            </a:r>
            <a:r>
              <a:rPr lang="en-US" altLang="ja-JP" dirty="0"/>
              <a:t>EFS</a:t>
            </a:r>
            <a:r>
              <a:rPr lang="ja-JP" altLang="en-US" dirty="0"/>
              <a:t>で済みましたが、</a:t>
            </a:r>
            <a:r>
              <a:rPr lang="en-US" altLang="ja-JP" dirty="0"/>
              <a:t>Windows</a:t>
            </a:r>
            <a:r>
              <a:rPr lang="ja-JP" altLang="en-US" dirty="0"/>
              <a:t>サーバの場合は</a:t>
            </a:r>
            <a:r>
              <a:rPr lang="en-US" altLang="ja-JP" dirty="0"/>
              <a:t>EFS</a:t>
            </a:r>
            <a:r>
              <a:rPr lang="ja-JP" altLang="en-US" dirty="0"/>
              <a:t>ではサポートされないため、</a:t>
            </a:r>
            <a:r>
              <a:rPr lang="en-US" altLang="ja-JP" dirty="0"/>
              <a:t>Amazon</a:t>
            </a:r>
            <a:r>
              <a:rPr lang="ja-JP" altLang="en-US" dirty="0"/>
              <a:t> </a:t>
            </a:r>
            <a:r>
              <a:rPr lang="en-US" altLang="ja-JP" dirty="0" err="1"/>
              <a:t>FSx</a:t>
            </a:r>
            <a:r>
              <a:rPr lang="ja-JP" altLang="en-US" dirty="0"/>
              <a:t>や</a:t>
            </a:r>
            <a:r>
              <a:rPr lang="en-US" altLang="ja-JP" dirty="0"/>
              <a:t>AWS</a:t>
            </a:r>
            <a:r>
              <a:rPr lang="ja-JP" altLang="en-US" dirty="0"/>
              <a:t> </a:t>
            </a:r>
            <a:r>
              <a:rPr lang="en-US" altLang="ja-JP" dirty="0"/>
              <a:t>Data</a:t>
            </a:r>
            <a:r>
              <a:rPr lang="ja-JP" altLang="en-US" dirty="0"/>
              <a:t> </a:t>
            </a:r>
            <a:r>
              <a:rPr lang="en-US" altLang="ja-JP" dirty="0"/>
              <a:t>Sync</a:t>
            </a:r>
            <a:r>
              <a:rPr lang="ja-JP" altLang="en-US" dirty="0"/>
              <a:t>等のサービスを検討する必要が出てくるなと思いました。</a:t>
            </a:r>
            <a:br>
              <a:rPr lang="en-US" altLang="ja-JP" dirty="0"/>
            </a:br>
            <a:endParaRPr kumimoji="1" lang="en-US" altLang="ja-JP" dirty="0"/>
          </a:p>
          <a:p>
            <a:r>
              <a:rPr lang="ja-JP" altLang="en-US" dirty="0"/>
              <a:t>ただいずれのサービスを利用するにしても</a:t>
            </a:r>
            <a:r>
              <a:rPr lang="en-US" altLang="ja-JP" dirty="0"/>
              <a:t>S3</a:t>
            </a:r>
            <a:r>
              <a:rPr lang="ja-JP" altLang="en-US" dirty="0"/>
              <a:t>よりはコストが大きく増加してしまうということを知り、改めて</a:t>
            </a:r>
            <a:r>
              <a:rPr lang="en-US" altLang="ja-JP" dirty="0"/>
              <a:t>S3</a:t>
            </a:r>
            <a:r>
              <a:rPr lang="ja-JP" altLang="en-US" dirty="0"/>
              <a:t>の偉大さを知ることとなりました。</a:t>
            </a:r>
            <a:endParaRPr kumimoji="1" lang="en-US" altLang="ja-JP" dirty="0"/>
          </a:p>
          <a:p>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F54E0CC9-CA75-4D36-A6CF-3CBE156C21B8}"/>
              </a:ext>
            </a:extLst>
          </p:cNvPr>
          <p:cNvSpPr>
            <a:spLocks noGrp="1"/>
          </p:cNvSpPr>
          <p:nvPr>
            <p:ph type="sldNum" sz="quarter" idx="12"/>
          </p:nvPr>
        </p:nvSpPr>
        <p:spPr/>
        <p:txBody>
          <a:bodyPr/>
          <a:lstStyle/>
          <a:p>
            <a:fld id="{18029EA4-AF32-436D-8A72-F6CA84DC83B2}" type="slidenum">
              <a:rPr kumimoji="1" lang="ja-JP" altLang="en-US" smtClean="0"/>
              <a:t>25</a:t>
            </a:fld>
            <a:endParaRPr kumimoji="1" lang="ja-JP" altLang="en-US"/>
          </a:p>
        </p:txBody>
      </p:sp>
    </p:spTree>
    <p:extLst>
      <p:ext uri="{BB962C8B-B14F-4D97-AF65-F5344CB8AC3E}">
        <p14:creationId xmlns:p14="http://schemas.microsoft.com/office/powerpoint/2010/main" val="2011930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F20D1B-A834-45CA-9183-F28B3D64F860}"/>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D6A93544-CC27-4DD8-9127-640239A8FCF6}"/>
              </a:ext>
            </a:extLst>
          </p:cNvPr>
          <p:cNvSpPr>
            <a:spLocks noGrp="1"/>
          </p:cNvSpPr>
          <p:nvPr>
            <p:ph idx="1"/>
          </p:nvPr>
        </p:nvSpPr>
        <p:spPr/>
        <p:txBody>
          <a:bodyPr/>
          <a:lstStyle/>
          <a:p>
            <a:r>
              <a:rPr kumimoji="1" lang="ja-JP" altLang="en-US" dirty="0"/>
              <a:t>色々な人の思惑で設計内容が振り回されたり、</a:t>
            </a:r>
            <a:br>
              <a:rPr kumimoji="1" lang="en-US" altLang="ja-JP" dirty="0"/>
            </a:br>
            <a:r>
              <a:rPr kumimoji="1" lang="ja-JP" altLang="en-US" dirty="0"/>
              <a:t>最終的にはお金で解決されて「何のための検討だったのか」と思うこともありましたが、</a:t>
            </a:r>
            <a:br>
              <a:rPr kumimoji="1" lang="en-US" altLang="ja-JP" dirty="0"/>
            </a:br>
            <a:r>
              <a:rPr kumimoji="1" lang="ja-JP" altLang="en-US" dirty="0"/>
              <a:t>結果的には様々な角度からの検討をすることが出来ていい勉強にはなったと思いました。</a:t>
            </a:r>
            <a:endParaRPr kumimoji="1" lang="en-US" altLang="ja-JP" dirty="0"/>
          </a:p>
          <a:p>
            <a:endParaRPr lang="en-US" altLang="ja-JP" dirty="0"/>
          </a:p>
          <a:p>
            <a:r>
              <a:rPr lang="ja-JP" altLang="en-US" dirty="0"/>
              <a:t>今回それぞれの検討が至った結果も、あくまで</a:t>
            </a:r>
            <a:r>
              <a:rPr lang="en-US" altLang="ja-JP" dirty="0"/>
              <a:t>1</a:t>
            </a:r>
            <a:r>
              <a:rPr lang="ja-JP" altLang="en-US" dirty="0"/>
              <a:t>つのケースではありますが、</a:t>
            </a:r>
            <a:br>
              <a:rPr lang="en-US" altLang="ja-JP" dirty="0"/>
            </a:br>
            <a:r>
              <a:rPr lang="ja-JP" altLang="en-US" dirty="0"/>
              <a:t>こういう設計に落ち着くこともあるんだなという参考にしていただけれな幸いに思います。</a:t>
            </a:r>
            <a:endParaRPr lang="en-US" altLang="ja-JP" dirty="0"/>
          </a:p>
          <a:p>
            <a:endParaRPr lang="en-US" altLang="ja-JP" dirty="0"/>
          </a:p>
          <a:p>
            <a:r>
              <a:rPr lang="ja-JP" altLang="en-US" dirty="0"/>
              <a:t>そして、やはり人間を相手にして一番手ごわいのは「感情」なのだということを</a:t>
            </a:r>
            <a:br>
              <a:rPr lang="en-US" altLang="ja-JP" dirty="0"/>
            </a:br>
            <a:r>
              <a:rPr lang="ja-JP" altLang="en-US" dirty="0"/>
              <a:t>改めて思い知りました。</a:t>
            </a:r>
            <a:endParaRPr lang="en-US" altLang="ja-JP" dirty="0"/>
          </a:p>
        </p:txBody>
      </p:sp>
      <p:sp>
        <p:nvSpPr>
          <p:cNvPr id="4" name="スライド番号プレースホルダー 3">
            <a:extLst>
              <a:ext uri="{FF2B5EF4-FFF2-40B4-BE49-F238E27FC236}">
                <a16:creationId xmlns:a16="http://schemas.microsoft.com/office/drawing/2014/main" id="{6A6663CF-5F4C-4E46-932E-90D1A55F0A52}"/>
              </a:ext>
            </a:extLst>
          </p:cNvPr>
          <p:cNvSpPr>
            <a:spLocks noGrp="1"/>
          </p:cNvSpPr>
          <p:nvPr>
            <p:ph type="sldNum" sz="quarter" idx="12"/>
          </p:nvPr>
        </p:nvSpPr>
        <p:spPr/>
        <p:txBody>
          <a:bodyPr/>
          <a:lstStyle/>
          <a:p>
            <a:fld id="{18029EA4-AF32-436D-8A72-F6CA84DC83B2}" type="slidenum">
              <a:rPr kumimoji="1" lang="ja-JP" altLang="en-US" smtClean="0"/>
              <a:t>26</a:t>
            </a:fld>
            <a:endParaRPr kumimoji="1" lang="ja-JP" altLang="en-US"/>
          </a:p>
        </p:txBody>
      </p:sp>
    </p:spTree>
    <p:extLst>
      <p:ext uri="{BB962C8B-B14F-4D97-AF65-F5344CB8AC3E}">
        <p14:creationId xmlns:p14="http://schemas.microsoft.com/office/powerpoint/2010/main" val="147762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733E36-85AA-49C1-83CC-C6DCFCB88833}"/>
              </a:ext>
            </a:extLst>
          </p:cNvPr>
          <p:cNvSpPr>
            <a:spLocks noGrp="1"/>
          </p:cNvSpPr>
          <p:nvPr>
            <p:ph type="title"/>
          </p:nvPr>
        </p:nvSpPr>
        <p:spPr/>
        <p:txBody>
          <a:bodyPr/>
          <a:lstStyle/>
          <a:p>
            <a:r>
              <a:rPr kumimoji="1" lang="ja-JP" altLang="en-US" dirty="0"/>
              <a:t>本セッションの概要</a:t>
            </a:r>
          </a:p>
        </p:txBody>
      </p:sp>
      <p:sp>
        <p:nvSpPr>
          <p:cNvPr id="3" name="コンテンツ プレースホルダー 2">
            <a:extLst>
              <a:ext uri="{FF2B5EF4-FFF2-40B4-BE49-F238E27FC236}">
                <a16:creationId xmlns:a16="http://schemas.microsoft.com/office/drawing/2014/main" id="{7FD4513B-4EFF-4AD7-8474-F12B782CB7B4}"/>
              </a:ext>
            </a:extLst>
          </p:cNvPr>
          <p:cNvSpPr>
            <a:spLocks noGrp="1"/>
          </p:cNvSpPr>
          <p:nvPr>
            <p:ph idx="1"/>
          </p:nvPr>
        </p:nvSpPr>
        <p:spPr/>
        <p:txBody>
          <a:bodyPr/>
          <a:lstStyle/>
          <a:p>
            <a:r>
              <a:rPr kumimoji="1" lang="en-US" altLang="ja-JP" dirty="0"/>
              <a:t>AWS</a:t>
            </a:r>
            <a:r>
              <a:rPr kumimoji="1" lang="ja-JP" altLang="en-US" dirty="0"/>
              <a:t>初心者が実際の現場で体験した、</a:t>
            </a:r>
            <a:br>
              <a:rPr kumimoji="1" lang="en-US" altLang="ja-JP" dirty="0"/>
            </a:br>
            <a:r>
              <a:rPr kumimoji="1" lang="en-US" altLang="ja-JP" dirty="0"/>
              <a:t>AWS</a:t>
            </a:r>
            <a:r>
              <a:rPr kumimoji="1" lang="ja-JP" altLang="en-US" dirty="0"/>
              <a:t>設計の初期段階で遭遇しがち（？）な課題とその着地点について、</a:t>
            </a:r>
            <a:br>
              <a:rPr kumimoji="1" lang="en-US" altLang="ja-JP" dirty="0"/>
            </a:br>
            <a:r>
              <a:rPr kumimoji="1" lang="ja-JP" altLang="en-US" dirty="0"/>
              <a:t>短編集のようなかたちでご紹介します。</a:t>
            </a:r>
            <a:endParaRPr kumimoji="1" lang="en-US" altLang="ja-JP" dirty="0"/>
          </a:p>
          <a:p>
            <a:endParaRPr lang="en-US" altLang="ja-JP" dirty="0"/>
          </a:p>
          <a:p>
            <a:r>
              <a:rPr lang="ja-JP" altLang="en-US" dirty="0"/>
              <a:t>今回お届けするのは以下の</a:t>
            </a:r>
            <a:r>
              <a:rPr lang="en-US" altLang="ja-JP" dirty="0"/>
              <a:t>3</a:t>
            </a:r>
            <a:r>
              <a:rPr lang="ja-JP" altLang="en-US" dirty="0"/>
              <a:t>本です。</a:t>
            </a:r>
            <a:endParaRPr lang="en-US" altLang="ja-JP" dirty="0"/>
          </a:p>
          <a:p>
            <a:pPr lvl="1"/>
            <a:r>
              <a:rPr kumimoji="1" lang="ja-JP" altLang="en-US" dirty="0"/>
              <a:t>第</a:t>
            </a:r>
            <a:r>
              <a:rPr kumimoji="1" lang="en-US" altLang="ja-JP" dirty="0"/>
              <a:t>1</a:t>
            </a:r>
            <a:r>
              <a:rPr lang="ja-JP" altLang="en-US" dirty="0"/>
              <a:t>話</a:t>
            </a:r>
            <a:r>
              <a:rPr lang="en-US" altLang="ja-JP" dirty="0"/>
              <a:t>		AWS</a:t>
            </a:r>
            <a:r>
              <a:rPr lang="ja-JP" altLang="en-US" dirty="0"/>
              <a:t>アカウントは分ける？分けない？</a:t>
            </a:r>
            <a:endParaRPr lang="en-US" altLang="ja-JP" dirty="0"/>
          </a:p>
          <a:p>
            <a:pPr lvl="1"/>
            <a:r>
              <a:rPr kumimoji="1" lang="ja-JP" altLang="en-US" dirty="0"/>
              <a:t>第</a:t>
            </a:r>
            <a:r>
              <a:rPr kumimoji="1" lang="en-US" altLang="ja-JP" dirty="0"/>
              <a:t>2</a:t>
            </a:r>
            <a:r>
              <a:rPr kumimoji="1" lang="ja-JP" altLang="en-US" dirty="0"/>
              <a:t>話</a:t>
            </a:r>
            <a:r>
              <a:rPr kumimoji="1" lang="en-US" altLang="ja-JP" dirty="0"/>
              <a:t>		</a:t>
            </a:r>
            <a:r>
              <a:rPr kumimoji="1" lang="ja-JP" altLang="en-US" dirty="0"/>
              <a:t>マルチ</a:t>
            </a:r>
            <a:r>
              <a:rPr kumimoji="1" lang="en-US" altLang="ja-JP" dirty="0"/>
              <a:t>AZ</a:t>
            </a:r>
            <a:r>
              <a:rPr kumimoji="1" lang="ja-JP" altLang="en-US" dirty="0"/>
              <a:t>は</a:t>
            </a:r>
            <a:r>
              <a:rPr kumimoji="1" lang="en-US" altLang="ja-JP" dirty="0"/>
              <a:t>2AZ</a:t>
            </a:r>
            <a:r>
              <a:rPr kumimoji="1" lang="ja-JP" altLang="en-US" dirty="0"/>
              <a:t>？</a:t>
            </a:r>
            <a:r>
              <a:rPr kumimoji="1" lang="en-US" altLang="ja-JP" dirty="0"/>
              <a:t>3AZ</a:t>
            </a:r>
            <a:r>
              <a:rPr kumimoji="1" lang="ja-JP" altLang="en-US" dirty="0"/>
              <a:t>？</a:t>
            </a:r>
            <a:endParaRPr kumimoji="1" lang="en-US" altLang="ja-JP" dirty="0"/>
          </a:p>
          <a:p>
            <a:pPr lvl="1"/>
            <a:r>
              <a:rPr kumimoji="1" lang="ja-JP" altLang="en-US" dirty="0"/>
              <a:t>第</a:t>
            </a:r>
            <a:r>
              <a:rPr kumimoji="1" lang="en-US" altLang="ja-JP" dirty="0"/>
              <a:t>3</a:t>
            </a:r>
            <a:r>
              <a:rPr kumimoji="1" lang="ja-JP" altLang="en-US" dirty="0"/>
              <a:t>話</a:t>
            </a:r>
            <a:r>
              <a:rPr kumimoji="1" lang="en-US" altLang="ja-JP" dirty="0"/>
              <a:t>		S3</a:t>
            </a:r>
            <a:r>
              <a:rPr kumimoji="1" lang="ja-JP" altLang="en-US" dirty="0"/>
              <a:t>を使ってはいけない？</a:t>
            </a:r>
            <a:endParaRPr kumimoji="1" lang="en-US" altLang="ja-JP" dirty="0"/>
          </a:p>
          <a:p>
            <a:pPr lvl="1"/>
            <a:endParaRPr lang="en-US" altLang="ja-JP" dirty="0"/>
          </a:p>
          <a:p>
            <a:r>
              <a:rPr kumimoji="1" lang="ja-JP" altLang="en-US" dirty="0"/>
              <a:t>なお、登場人物および設定は架空のものであり（</a:t>
            </a:r>
            <a:r>
              <a:rPr lang="ja-JP" altLang="en-US" dirty="0"/>
              <a:t>以下略</a:t>
            </a:r>
            <a:endParaRPr kumimoji="1" lang="ja-JP" altLang="en-US" dirty="0"/>
          </a:p>
        </p:txBody>
      </p:sp>
      <p:sp>
        <p:nvSpPr>
          <p:cNvPr id="4" name="スライド番号プレースホルダー 3">
            <a:extLst>
              <a:ext uri="{FF2B5EF4-FFF2-40B4-BE49-F238E27FC236}">
                <a16:creationId xmlns:a16="http://schemas.microsoft.com/office/drawing/2014/main" id="{BCBF1C9A-D5DC-4DFD-9397-43074986BA4E}"/>
              </a:ext>
            </a:extLst>
          </p:cNvPr>
          <p:cNvSpPr>
            <a:spLocks noGrp="1"/>
          </p:cNvSpPr>
          <p:nvPr>
            <p:ph type="sldNum" sz="quarter" idx="12"/>
          </p:nvPr>
        </p:nvSpPr>
        <p:spPr/>
        <p:txBody>
          <a:bodyPr/>
          <a:lstStyle/>
          <a:p>
            <a:fld id="{18029EA4-AF32-436D-8A72-F6CA84DC83B2}" type="slidenum">
              <a:rPr kumimoji="1" lang="ja-JP" altLang="en-US" smtClean="0"/>
              <a:t>2</a:t>
            </a:fld>
            <a:endParaRPr kumimoji="1" lang="ja-JP" altLang="en-US"/>
          </a:p>
        </p:txBody>
      </p:sp>
    </p:spTree>
    <p:extLst>
      <p:ext uri="{BB962C8B-B14F-4D97-AF65-F5344CB8AC3E}">
        <p14:creationId xmlns:p14="http://schemas.microsoft.com/office/powerpoint/2010/main" val="418846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1976BAAA-75A1-48AA-B7DE-B6B80709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11">
            <a:extLst>
              <a:ext uri="{FF2B5EF4-FFF2-40B4-BE49-F238E27FC236}">
                <a16:creationId xmlns:a16="http://schemas.microsoft.com/office/drawing/2014/main" id="{65A5F259-CDF7-4A15-A66C-A9939D23E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タイトル 3">
            <a:extLst>
              <a:ext uri="{FF2B5EF4-FFF2-40B4-BE49-F238E27FC236}">
                <a16:creationId xmlns:a16="http://schemas.microsoft.com/office/drawing/2014/main" id="{B0F1EFEB-DD6F-4632-94DA-DB8D7D3F3BAD}"/>
              </a:ext>
            </a:extLst>
          </p:cNvPr>
          <p:cNvSpPr>
            <a:spLocks noGrp="1"/>
          </p:cNvSpPr>
          <p:nvPr>
            <p:ph type="title"/>
          </p:nvPr>
        </p:nvSpPr>
        <p:spPr>
          <a:xfrm>
            <a:off x="913795" y="1257301"/>
            <a:ext cx="6672865" cy="4343399"/>
          </a:xfrm>
        </p:spPr>
        <p:txBody>
          <a:bodyPr vert="horz" lIns="91440" tIns="45720" rIns="91440" bIns="45720" rtlCol="0" anchor="ctr">
            <a:normAutofit/>
          </a:bodyPr>
          <a:lstStyle/>
          <a:p>
            <a:r>
              <a:rPr kumimoji="1" lang="ja-JP" altLang="en-US" sz="5400" dirty="0"/>
              <a:t>第</a:t>
            </a:r>
            <a:r>
              <a:rPr kumimoji="1" lang="en-US" altLang="ja-JP" sz="5400" dirty="0"/>
              <a:t>1</a:t>
            </a:r>
            <a:r>
              <a:rPr kumimoji="1" lang="ja-JP" altLang="en-US" sz="5400" dirty="0"/>
              <a:t>話</a:t>
            </a:r>
            <a:br>
              <a:rPr kumimoji="1" lang="en-US" altLang="ja-JP" sz="5400" dirty="0"/>
            </a:br>
            <a:br>
              <a:rPr kumimoji="1" lang="en-US" altLang="ja-JP" sz="5400" dirty="0"/>
            </a:br>
            <a:r>
              <a:rPr kumimoji="1" lang="en-US" altLang="ja-JP" sz="4800" dirty="0"/>
              <a:t>AWS</a:t>
            </a:r>
            <a:r>
              <a:rPr kumimoji="1" lang="ja-JP" altLang="en-US" sz="4800" dirty="0"/>
              <a:t>アカウント</a:t>
            </a:r>
            <a:r>
              <a:rPr lang="ja-JP" altLang="en-US" sz="4800" dirty="0"/>
              <a:t>は</a:t>
            </a:r>
            <a:br>
              <a:rPr kumimoji="1" lang="en-US" altLang="ja-JP" sz="4800" dirty="0"/>
            </a:br>
            <a:r>
              <a:rPr kumimoji="1" lang="ja-JP" altLang="en-US" sz="4800" dirty="0"/>
              <a:t>分ける？分けない？</a:t>
            </a:r>
            <a:endParaRPr kumimoji="1" lang="en-US" altLang="ja-JP" sz="5400" dirty="0"/>
          </a:p>
        </p:txBody>
      </p:sp>
      <p:sp>
        <p:nvSpPr>
          <p:cNvPr id="6" name="スライド番号プレースホルダー 5">
            <a:extLst>
              <a:ext uri="{FF2B5EF4-FFF2-40B4-BE49-F238E27FC236}">
                <a16:creationId xmlns:a16="http://schemas.microsoft.com/office/drawing/2014/main" id="{5C3B6C2A-5F86-4C3A-A108-CFDEBBCC6325}"/>
              </a:ext>
            </a:extLst>
          </p:cNvPr>
          <p:cNvSpPr>
            <a:spLocks noGrp="1"/>
          </p:cNvSpPr>
          <p:nvPr>
            <p:ph type="sldNum" sz="quarter" idx="12"/>
          </p:nvPr>
        </p:nvSpPr>
        <p:spPr/>
        <p:txBody>
          <a:bodyPr/>
          <a:lstStyle/>
          <a:p>
            <a:fld id="{18029EA4-AF32-436D-8A72-F6CA84DC83B2}" type="slidenum">
              <a:rPr kumimoji="1" lang="ja-JP" altLang="en-US" smtClean="0"/>
              <a:t>3</a:t>
            </a:fld>
            <a:endParaRPr kumimoji="1" lang="ja-JP" altLang="en-US"/>
          </a:p>
        </p:txBody>
      </p:sp>
    </p:spTree>
    <p:extLst>
      <p:ext uri="{BB962C8B-B14F-4D97-AF65-F5344CB8AC3E}">
        <p14:creationId xmlns:p14="http://schemas.microsoft.com/office/powerpoint/2010/main" val="28847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98B71C-7659-4585-8186-D81EBE8AC6F8}"/>
              </a:ext>
            </a:extLst>
          </p:cNvPr>
          <p:cNvSpPr>
            <a:spLocks noGrp="1"/>
          </p:cNvSpPr>
          <p:nvPr>
            <p:ph type="title"/>
          </p:nvPr>
        </p:nvSpPr>
        <p:spPr/>
        <p:txBody>
          <a:bodyPr/>
          <a:lstStyle/>
          <a:p>
            <a:r>
              <a:rPr kumimoji="1" lang="ja-JP" altLang="en-US" dirty="0"/>
              <a:t>まえがき</a:t>
            </a:r>
          </a:p>
        </p:txBody>
      </p:sp>
      <p:sp>
        <p:nvSpPr>
          <p:cNvPr id="3" name="コンテンツ プレースホルダー 2">
            <a:extLst>
              <a:ext uri="{FF2B5EF4-FFF2-40B4-BE49-F238E27FC236}">
                <a16:creationId xmlns:a16="http://schemas.microsoft.com/office/drawing/2014/main" id="{5263C870-7502-4214-AD07-17FC210AF18F}"/>
              </a:ext>
            </a:extLst>
          </p:cNvPr>
          <p:cNvSpPr>
            <a:spLocks noGrp="1"/>
          </p:cNvSpPr>
          <p:nvPr>
            <p:ph idx="1"/>
          </p:nvPr>
        </p:nvSpPr>
        <p:spPr/>
        <p:txBody>
          <a:bodyPr/>
          <a:lstStyle/>
          <a:p>
            <a:pPr>
              <a:lnSpc>
                <a:spcPts val="3000"/>
              </a:lnSpc>
            </a:pPr>
            <a:r>
              <a:rPr lang="en-US" altLang="ja-JP" dirty="0"/>
              <a:t>AWS</a:t>
            </a:r>
            <a:r>
              <a:rPr lang="ja-JP" altLang="en-US" dirty="0"/>
              <a:t>アカウントを分けるべきか、分けないべきか、</a:t>
            </a:r>
            <a:br>
              <a:rPr lang="en-US" altLang="ja-JP" dirty="0"/>
            </a:br>
            <a:r>
              <a:rPr lang="ja-JP" altLang="en-US" dirty="0"/>
              <a:t>既に多くの</a:t>
            </a:r>
            <a:r>
              <a:rPr lang="en-US" altLang="ja-JP" dirty="0"/>
              <a:t>AWS</a:t>
            </a:r>
            <a:r>
              <a:rPr lang="ja-JP" altLang="en-US" dirty="0"/>
              <a:t>ユーザによって検討されてきているテーマですが、</a:t>
            </a:r>
            <a:br>
              <a:rPr lang="en-US" altLang="ja-JP" dirty="0"/>
            </a:br>
            <a:r>
              <a:rPr lang="ja-JP" altLang="en-US" dirty="0"/>
              <a:t>筆者が実際に行った検討やその結果についてご紹介します。</a:t>
            </a:r>
            <a:endParaRPr lang="en-US" altLang="ja-JP" dirty="0"/>
          </a:p>
          <a:p>
            <a:endParaRPr lang="en-US" altLang="ja-JP" dirty="0"/>
          </a:p>
          <a:p>
            <a:pPr>
              <a:lnSpc>
                <a:spcPts val="3000"/>
              </a:lnSpc>
            </a:pPr>
            <a:r>
              <a:rPr lang="ja-JP" altLang="en-US" dirty="0"/>
              <a:t>「</a:t>
            </a:r>
            <a:r>
              <a:rPr lang="en-US" altLang="ja-JP" dirty="0"/>
              <a:t>AWS</a:t>
            </a:r>
            <a:r>
              <a:rPr lang="ja-JP" altLang="en-US" dirty="0"/>
              <a:t>のマルチアカウント方針に単一の答えはない</a:t>
            </a:r>
            <a:r>
              <a:rPr lang="en-US" altLang="ja-JP" dirty="0"/>
              <a:t>(※)</a:t>
            </a:r>
            <a:r>
              <a:rPr lang="ja-JP" altLang="en-US" dirty="0"/>
              <a:t>」とも言われる中で、</a:t>
            </a:r>
            <a:br>
              <a:rPr lang="en-US" altLang="ja-JP" dirty="0"/>
            </a:br>
            <a:r>
              <a:rPr lang="ja-JP" altLang="en-US" dirty="0"/>
              <a:t>　－なぜ</a:t>
            </a:r>
            <a:r>
              <a:rPr lang="en-US" altLang="ja-JP" dirty="0"/>
              <a:t>AWS</a:t>
            </a:r>
            <a:r>
              <a:rPr lang="ja-JP" altLang="en-US" dirty="0"/>
              <a:t>アカウントの分割を検討する必要があったのか</a:t>
            </a:r>
            <a:br>
              <a:rPr lang="en-US" altLang="ja-JP" dirty="0"/>
            </a:br>
            <a:r>
              <a:rPr lang="ja-JP" altLang="en-US" dirty="0"/>
              <a:t>　－どのような背景や状況の変遷があって結論に至ったのか</a:t>
            </a:r>
            <a:br>
              <a:rPr lang="en-US" altLang="ja-JP" dirty="0"/>
            </a:br>
            <a:r>
              <a:rPr lang="ja-JP" altLang="en-US" dirty="0"/>
              <a:t>これから</a:t>
            </a:r>
            <a:r>
              <a:rPr lang="en-US" altLang="ja-JP" dirty="0"/>
              <a:t>AWS</a:t>
            </a:r>
            <a:r>
              <a:rPr lang="ja-JP" altLang="en-US" dirty="0"/>
              <a:t>設計を始める方に参考となるものがあれば幸いです。</a:t>
            </a:r>
            <a:endParaRPr lang="en-US" altLang="ja-JP" dirty="0"/>
          </a:p>
          <a:p>
            <a:endParaRPr lang="en-US" altLang="ja-JP" dirty="0"/>
          </a:p>
          <a:p>
            <a:endParaRPr lang="en-US" altLang="ja-JP" dirty="0"/>
          </a:p>
          <a:p>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E7ACFE31-B1E4-46E1-B1AC-C3FADFE3777A}"/>
              </a:ext>
            </a:extLst>
          </p:cNvPr>
          <p:cNvSpPr>
            <a:spLocks noGrp="1"/>
          </p:cNvSpPr>
          <p:nvPr>
            <p:ph type="sldNum" sz="quarter" idx="12"/>
          </p:nvPr>
        </p:nvSpPr>
        <p:spPr/>
        <p:txBody>
          <a:bodyPr/>
          <a:lstStyle/>
          <a:p>
            <a:fld id="{18029EA4-AF32-436D-8A72-F6CA84DC83B2}" type="slidenum">
              <a:rPr kumimoji="1" lang="ja-JP" altLang="en-US" smtClean="0"/>
              <a:t>4</a:t>
            </a:fld>
            <a:endParaRPr kumimoji="1" lang="ja-JP" altLang="en-US"/>
          </a:p>
        </p:txBody>
      </p:sp>
      <p:sp>
        <p:nvSpPr>
          <p:cNvPr id="5" name="テキスト ボックス 4">
            <a:extLst>
              <a:ext uri="{FF2B5EF4-FFF2-40B4-BE49-F238E27FC236}">
                <a16:creationId xmlns:a16="http://schemas.microsoft.com/office/drawing/2014/main" id="{11AB0B0F-D8EF-4423-8E50-474C537C1CDC}"/>
              </a:ext>
            </a:extLst>
          </p:cNvPr>
          <p:cNvSpPr txBox="1"/>
          <p:nvPr/>
        </p:nvSpPr>
        <p:spPr>
          <a:xfrm>
            <a:off x="5200197" y="5766484"/>
            <a:ext cx="5690586" cy="598706"/>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en-US" altLang="ja-JP" sz="1400" dirty="0"/>
              <a:t>(※)</a:t>
            </a:r>
            <a:r>
              <a:rPr lang="ja-JP" altLang="en-US" sz="1400" dirty="0"/>
              <a:t>参考：</a:t>
            </a:r>
            <a:r>
              <a:rPr lang="en-US" altLang="ja-JP" sz="1400" dirty="0"/>
              <a:t>AWS</a:t>
            </a:r>
            <a:r>
              <a:rPr lang="ja-JP" altLang="en-US" sz="1400" dirty="0"/>
              <a:t>におけるマルチアカウント管理の手法とベストプラクティス</a:t>
            </a:r>
            <a:br>
              <a:rPr lang="en-US" altLang="ja-JP" sz="1400" dirty="0"/>
            </a:br>
            <a:r>
              <a:rPr lang="en-US" altLang="ja-JP" sz="1400" dirty="0">
                <a:hlinkClick r:id="rId2"/>
              </a:rPr>
              <a:t>https://d0.awsstatic.com/events/jp/2017/summit/slide/D4T2-2.pdf</a:t>
            </a:r>
            <a:endParaRPr lang="en-US" altLang="ja-JP" sz="1400" dirty="0"/>
          </a:p>
        </p:txBody>
      </p:sp>
    </p:spTree>
    <p:extLst>
      <p:ext uri="{BB962C8B-B14F-4D97-AF65-F5344CB8AC3E}">
        <p14:creationId xmlns:p14="http://schemas.microsoft.com/office/powerpoint/2010/main" val="1441807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193B30-AD5A-4CBD-8030-76B2A7641D1E}"/>
              </a:ext>
            </a:extLst>
          </p:cNvPr>
          <p:cNvSpPr>
            <a:spLocks noGrp="1"/>
          </p:cNvSpPr>
          <p:nvPr>
            <p:ph type="title"/>
          </p:nvPr>
        </p:nvSpPr>
        <p:spPr/>
        <p:txBody>
          <a:bodyPr/>
          <a:lstStyle/>
          <a:p>
            <a:r>
              <a:rPr kumimoji="1" lang="ja-JP" altLang="en-US" dirty="0"/>
              <a:t>登場人物・背景</a:t>
            </a:r>
          </a:p>
        </p:txBody>
      </p:sp>
      <p:sp>
        <p:nvSpPr>
          <p:cNvPr id="3" name="コンテンツ プレースホルダー 2">
            <a:extLst>
              <a:ext uri="{FF2B5EF4-FFF2-40B4-BE49-F238E27FC236}">
                <a16:creationId xmlns:a16="http://schemas.microsoft.com/office/drawing/2014/main" id="{2A87E62C-F348-4ED0-A96B-A96AB5D32C04}"/>
              </a:ext>
            </a:extLst>
          </p:cNvPr>
          <p:cNvSpPr>
            <a:spLocks noGrp="1"/>
          </p:cNvSpPr>
          <p:nvPr>
            <p:ph idx="1"/>
          </p:nvPr>
        </p:nvSpPr>
        <p:spPr>
          <a:xfrm>
            <a:off x="5939161" y="1732449"/>
            <a:ext cx="5328396" cy="4058751"/>
          </a:xfrm>
        </p:spPr>
        <p:txBody>
          <a:bodyPr/>
          <a:lstStyle/>
          <a:p>
            <a:r>
              <a:rPr lang="ja-JP" altLang="en-US" dirty="0"/>
              <a:t>とある開発中のメインシステムがあり、</a:t>
            </a:r>
            <a:br>
              <a:rPr lang="en-US" altLang="ja-JP" dirty="0"/>
            </a:br>
            <a:r>
              <a:rPr lang="ja-JP" altLang="en-US" dirty="0"/>
              <a:t>そのサブシステムを開発する案件</a:t>
            </a:r>
            <a:br>
              <a:rPr lang="en-US" altLang="ja-JP" dirty="0"/>
            </a:br>
            <a:r>
              <a:rPr lang="ja-JP" altLang="en-US" dirty="0"/>
              <a:t>（いずれも</a:t>
            </a:r>
            <a:r>
              <a:rPr lang="en-US" altLang="ja-JP" dirty="0"/>
              <a:t>AWS</a:t>
            </a:r>
            <a:r>
              <a:rPr lang="ja-JP" altLang="en-US" dirty="0"/>
              <a:t>上に構築）</a:t>
            </a:r>
            <a:endParaRPr lang="en-US" altLang="ja-JP" dirty="0"/>
          </a:p>
          <a:p>
            <a:r>
              <a:rPr lang="ja-JP" altLang="en-US" dirty="0"/>
              <a:t>メインシステムはサブシステムの数か月前</a:t>
            </a:r>
            <a:br>
              <a:rPr lang="en-US" altLang="ja-JP" dirty="0"/>
            </a:br>
            <a:r>
              <a:rPr lang="ja-JP" altLang="en-US" dirty="0"/>
              <a:t>から</a:t>
            </a:r>
            <a:r>
              <a:rPr lang="en-US" altLang="ja-JP" dirty="0"/>
              <a:t>PJ</a:t>
            </a:r>
            <a:r>
              <a:rPr lang="ja-JP" altLang="en-US" dirty="0"/>
              <a:t>を開始している</a:t>
            </a:r>
            <a:endParaRPr lang="en-US" altLang="ja-JP" dirty="0"/>
          </a:p>
          <a:p>
            <a:r>
              <a:rPr lang="ja-JP" altLang="en-US" dirty="0"/>
              <a:t>メインシステムとサブシステムの本番時期</a:t>
            </a:r>
            <a:br>
              <a:rPr lang="en-US" altLang="ja-JP" dirty="0"/>
            </a:br>
            <a:r>
              <a:rPr lang="ja-JP" altLang="en-US" dirty="0"/>
              <a:t>は異なる</a:t>
            </a:r>
            <a:endParaRPr lang="en-US" altLang="ja-JP" dirty="0"/>
          </a:p>
          <a:p>
            <a:r>
              <a:rPr lang="ja-JP" altLang="en-US" dirty="0"/>
              <a:t>メインシステムとサブシステムの発注は</a:t>
            </a:r>
            <a:br>
              <a:rPr lang="en-US" altLang="ja-JP" dirty="0"/>
            </a:br>
            <a:r>
              <a:rPr lang="ja-JP" altLang="en-US" dirty="0"/>
              <a:t>別ベンダになる可能性もあったが、結果的</a:t>
            </a:r>
            <a:br>
              <a:rPr lang="en-US" altLang="ja-JP" dirty="0"/>
            </a:br>
            <a:r>
              <a:rPr lang="ja-JP" altLang="en-US" dirty="0"/>
              <a:t>には同一ベンダが受注した</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46A6CD13-2EC7-4299-A4CF-1B546B4A29B5}"/>
              </a:ext>
            </a:extLst>
          </p:cNvPr>
          <p:cNvSpPr>
            <a:spLocks noGrp="1"/>
          </p:cNvSpPr>
          <p:nvPr>
            <p:ph type="sldNum" sz="quarter" idx="12"/>
          </p:nvPr>
        </p:nvSpPr>
        <p:spPr/>
        <p:txBody>
          <a:bodyPr/>
          <a:lstStyle/>
          <a:p>
            <a:fld id="{18029EA4-AF32-436D-8A72-F6CA84DC83B2}" type="slidenum">
              <a:rPr kumimoji="1" lang="ja-JP" altLang="en-US" smtClean="0"/>
              <a:t>5</a:t>
            </a:fld>
            <a:endParaRPr kumimoji="1" lang="ja-JP" altLang="en-US"/>
          </a:p>
        </p:txBody>
      </p:sp>
      <p:sp>
        <p:nvSpPr>
          <p:cNvPr id="12" name="Rectangle 100">
            <a:extLst>
              <a:ext uri="{FF2B5EF4-FFF2-40B4-BE49-F238E27FC236}">
                <a16:creationId xmlns:a16="http://schemas.microsoft.com/office/drawing/2014/main" id="{DF7E103F-C6EE-4E1C-BF6E-DCA992F0D7FF}"/>
              </a:ext>
            </a:extLst>
          </p:cNvPr>
          <p:cNvSpPr/>
          <p:nvPr/>
        </p:nvSpPr>
        <p:spPr>
          <a:xfrm>
            <a:off x="1168446" y="2064058"/>
            <a:ext cx="1765300" cy="2210539"/>
          </a:xfrm>
          <a:prstGeom prst="rect">
            <a:avLst/>
          </a:prstGeom>
          <a:noFill/>
          <a:ln w="12700">
            <a:solidFill>
              <a:srgbClr val="8FA7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ja-JP" altLang="en-US" sz="1200" dirty="0">
                <a:solidFill>
                  <a:srgbClr val="8FA7C4"/>
                </a:solidFill>
              </a:rPr>
              <a:t>　</a:t>
            </a:r>
            <a:r>
              <a:rPr kumimoji="1" lang="en-US" altLang="ja-JP"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SIer</a:t>
            </a:r>
            <a:endParaRPr kumimoji="1"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13" name="Graphic 59">
            <a:extLst>
              <a:ext uri="{FF2B5EF4-FFF2-40B4-BE49-F238E27FC236}">
                <a16:creationId xmlns:a16="http://schemas.microsoft.com/office/drawing/2014/main" id="{1CA6AD8D-9B17-491F-9F27-8184A546F0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8446" y="2064059"/>
            <a:ext cx="469900" cy="469900"/>
          </a:xfrm>
          <a:prstGeom prst="rect">
            <a:avLst/>
          </a:prstGeom>
        </p:spPr>
      </p:pic>
      <p:sp>
        <p:nvSpPr>
          <p:cNvPr id="16" name="Rectangle 100">
            <a:extLst>
              <a:ext uri="{FF2B5EF4-FFF2-40B4-BE49-F238E27FC236}">
                <a16:creationId xmlns:a16="http://schemas.microsoft.com/office/drawing/2014/main" id="{405273A2-441F-4D0A-81F4-76D668116C82}"/>
              </a:ext>
            </a:extLst>
          </p:cNvPr>
          <p:cNvSpPr/>
          <p:nvPr/>
        </p:nvSpPr>
        <p:spPr>
          <a:xfrm>
            <a:off x="3281331" y="2064058"/>
            <a:ext cx="1765300" cy="2210539"/>
          </a:xfrm>
          <a:prstGeom prst="rect">
            <a:avLst/>
          </a:prstGeom>
          <a:noFill/>
          <a:ln w="12700">
            <a:solidFill>
              <a:srgbClr val="8FA7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kumimoji="1" lang="ja-JP" alt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顧客</a:t>
            </a:r>
            <a:endParaRPr kumimoji="1"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17" name="Graphic 59">
            <a:extLst>
              <a:ext uri="{FF2B5EF4-FFF2-40B4-BE49-F238E27FC236}">
                <a16:creationId xmlns:a16="http://schemas.microsoft.com/office/drawing/2014/main" id="{878FC30E-A1F3-4FDD-B6A4-2B07FD29B3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81331" y="2064059"/>
            <a:ext cx="469900" cy="469900"/>
          </a:xfrm>
          <a:prstGeom prst="rect">
            <a:avLst/>
          </a:prstGeom>
        </p:spPr>
      </p:pic>
      <p:pic>
        <p:nvPicPr>
          <p:cNvPr id="18" name="Graphic 39">
            <a:extLst>
              <a:ext uri="{FF2B5EF4-FFF2-40B4-BE49-F238E27FC236}">
                <a16:creationId xmlns:a16="http://schemas.microsoft.com/office/drawing/2014/main" id="{C3D5A9D8-6731-4AC1-B179-E30988EEDB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33839" y="3154308"/>
            <a:ext cx="549383" cy="549383"/>
          </a:xfrm>
          <a:prstGeom prst="rect">
            <a:avLst/>
          </a:prstGeom>
        </p:spPr>
      </p:pic>
      <p:sp>
        <p:nvSpPr>
          <p:cNvPr id="19" name="テキスト ボックス 18">
            <a:extLst>
              <a:ext uri="{FF2B5EF4-FFF2-40B4-BE49-F238E27FC236}">
                <a16:creationId xmlns:a16="http://schemas.microsoft.com/office/drawing/2014/main" id="{4B97CFE5-1256-41A0-A40C-2AA63D40D5ED}"/>
              </a:ext>
            </a:extLst>
          </p:cNvPr>
          <p:cNvSpPr txBox="1"/>
          <p:nvPr/>
        </p:nvSpPr>
        <p:spPr>
          <a:xfrm>
            <a:off x="3675355" y="3674689"/>
            <a:ext cx="1065321"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担当者</a:t>
            </a:r>
            <a:endParaRPr lang="en-US" altLang="ja-JP" dirty="0"/>
          </a:p>
        </p:txBody>
      </p:sp>
      <p:sp>
        <p:nvSpPr>
          <p:cNvPr id="20" name="Rectangle 100">
            <a:extLst>
              <a:ext uri="{FF2B5EF4-FFF2-40B4-BE49-F238E27FC236}">
                <a16:creationId xmlns:a16="http://schemas.microsoft.com/office/drawing/2014/main" id="{4B7B66CF-7CBE-4D38-A732-D2BE84753A0C}"/>
              </a:ext>
            </a:extLst>
          </p:cNvPr>
          <p:cNvSpPr/>
          <p:nvPr/>
        </p:nvSpPr>
        <p:spPr>
          <a:xfrm>
            <a:off x="3281331" y="4274597"/>
            <a:ext cx="1765300" cy="1309457"/>
          </a:xfrm>
          <a:prstGeom prst="rect">
            <a:avLst/>
          </a:prstGeom>
          <a:noFill/>
          <a:ln w="12700">
            <a:solidFill>
              <a:srgbClr val="8FA7C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endParaRPr kumimoji="1"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21" name="Graphic 39">
            <a:extLst>
              <a:ext uri="{FF2B5EF4-FFF2-40B4-BE49-F238E27FC236}">
                <a16:creationId xmlns:a16="http://schemas.microsoft.com/office/drawing/2014/main" id="{65A18466-28A1-4875-B4CF-D7FB364005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33839" y="4497571"/>
            <a:ext cx="549383" cy="549383"/>
          </a:xfrm>
          <a:prstGeom prst="rect">
            <a:avLst/>
          </a:prstGeom>
        </p:spPr>
      </p:pic>
      <p:sp>
        <p:nvSpPr>
          <p:cNvPr id="22" name="テキスト ボックス 21">
            <a:extLst>
              <a:ext uri="{FF2B5EF4-FFF2-40B4-BE49-F238E27FC236}">
                <a16:creationId xmlns:a16="http://schemas.microsoft.com/office/drawing/2014/main" id="{38BE59AC-3CD8-4823-9E2A-D1FC0D29B1DF}"/>
              </a:ext>
            </a:extLst>
          </p:cNvPr>
          <p:cNvSpPr txBox="1"/>
          <p:nvPr/>
        </p:nvSpPr>
        <p:spPr>
          <a:xfrm>
            <a:off x="3398983" y="5017952"/>
            <a:ext cx="1647648"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sz="1600" dirty="0"/>
              <a:t>コンサル的な人</a:t>
            </a:r>
            <a:endParaRPr lang="en-US" altLang="ja-JP" sz="1600" dirty="0"/>
          </a:p>
        </p:txBody>
      </p:sp>
      <p:pic>
        <p:nvPicPr>
          <p:cNvPr id="23" name="Graphic 39">
            <a:extLst>
              <a:ext uri="{FF2B5EF4-FFF2-40B4-BE49-F238E27FC236}">
                <a16:creationId xmlns:a16="http://schemas.microsoft.com/office/drawing/2014/main" id="{66712A25-48B2-4CC3-9CC4-92AB7B352E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4673" y="3154308"/>
            <a:ext cx="549383" cy="549383"/>
          </a:xfrm>
          <a:prstGeom prst="rect">
            <a:avLst/>
          </a:prstGeom>
        </p:spPr>
      </p:pic>
      <p:sp>
        <p:nvSpPr>
          <p:cNvPr id="24" name="テキスト ボックス 23">
            <a:extLst>
              <a:ext uri="{FF2B5EF4-FFF2-40B4-BE49-F238E27FC236}">
                <a16:creationId xmlns:a16="http://schemas.microsoft.com/office/drawing/2014/main" id="{0FB74514-1858-4263-8B0A-AC18379F46D5}"/>
              </a:ext>
            </a:extLst>
          </p:cNvPr>
          <p:cNvSpPr txBox="1"/>
          <p:nvPr/>
        </p:nvSpPr>
        <p:spPr>
          <a:xfrm>
            <a:off x="1833152" y="3674689"/>
            <a:ext cx="667943"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私</a:t>
            </a:r>
            <a:endParaRPr lang="en-US" altLang="ja-JP" dirty="0"/>
          </a:p>
        </p:txBody>
      </p:sp>
    </p:spTree>
    <p:extLst>
      <p:ext uri="{BB962C8B-B14F-4D97-AF65-F5344CB8AC3E}">
        <p14:creationId xmlns:p14="http://schemas.microsoft.com/office/powerpoint/2010/main" val="189274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4E877A5-36CA-4F3B-9CDE-0D11F8D52946}"/>
              </a:ext>
            </a:extLst>
          </p:cNvPr>
          <p:cNvSpPr>
            <a:spLocks noGrp="1"/>
          </p:cNvSpPr>
          <p:nvPr>
            <p:ph type="sldNum" sz="quarter" idx="12"/>
          </p:nvPr>
        </p:nvSpPr>
        <p:spPr/>
        <p:txBody>
          <a:bodyPr/>
          <a:lstStyle/>
          <a:p>
            <a:fld id="{18029EA4-AF32-436D-8A72-F6CA84DC83B2}" type="slidenum">
              <a:rPr kumimoji="1" lang="ja-JP" altLang="en-US" smtClean="0"/>
              <a:t>6</a:t>
            </a:fld>
            <a:endParaRPr kumimoji="1" lang="ja-JP" altLang="en-US"/>
          </a:p>
        </p:txBody>
      </p:sp>
      <p:pic>
        <p:nvPicPr>
          <p:cNvPr id="5" name="Graphic 39">
            <a:extLst>
              <a:ext uri="{FF2B5EF4-FFF2-40B4-BE49-F238E27FC236}">
                <a16:creationId xmlns:a16="http://schemas.microsoft.com/office/drawing/2014/main" id="{CC20635D-1E49-4B25-854B-8C78F4D9F9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7119" y="1788352"/>
            <a:ext cx="549383" cy="549383"/>
          </a:xfrm>
          <a:prstGeom prst="rect">
            <a:avLst/>
          </a:prstGeom>
        </p:spPr>
      </p:pic>
      <p:sp>
        <p:nvSpPr>
          <p:cNvPr id="6" name="テキスト ボックス 5">
            <a:extLst>
              <a:ext uri="{FF2B5EF4-FFF2-40B4-BE49-F238E27FC236}">
                <a16:creationId xmlns:a16="http://schemas.microsoft.com/office/drawing/2014/main" id="{36428190-F924-40CC-A051-9F9F97BE3385}"/>
              </a:ext>
            </a:extLst>
          </p:cNvPr>
          <p:cNvSpPr txBox="1"/>
          <p:nvPr/>
        </p:nvSpPr>
        <p:spPr>
          <a:xfrm>
            <a:off x="1405598" y="2308733"/>
            <a:ext cx="667943"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私</a:t>
            </a:r>
            <a:endParaRPr lang="en-US" altLang="ja-JP" dirty="0"/>
          </a:p>
        </p:txBody>
      </p:sp>
      <p:sp>
        <p:nvSpPr>
          <p:cNvPr id="7" name="吹き出し: 角を丸めた四角形 6">
            <a:extLst>
              <a:ext uri="{FF2B5EF4-FFF2-40B4-BE49-F238E27FC236}">
                <a16:creationId xmlns:a16="http://schemas.microsoft.com/office/drawing/2014/main" id="{C919E86A-DA08-431E-AE7B-32A521DC23D7}"/>
              </a:ext>
            </a:extLst>
          </p:cNvPr>
          <p:cNvSpPr/>
          <p:nvPr/>
        </p:nvSpPr>
        <p:spPr>
          <a:xfrm>
            <a:off x="2245556" y="939238"/>
            <a:ext cx="4099826" cy="849114"/>
          </a:xfrm>
          <a:prstGeom prst="wedgeRoundRectCallout">
            <a:avLst>
              <a:gd name="adj1" fmla="val -53894"/>
              <a:gd name="adj2" fmla="val 3965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dirty="0"/>
              <a:t>サブシステムの設計を担当します。</a:t>
            </a:r>
            <a:endParaRPr kumimoji="1" lang="en-US" altLang="ja-JP" dirty="0"/>
          </a:p>
          <a:p>
            <a:r>
              <a:rPr kumimoji="1" lang="ja-JP" altLang="en-US" dirty="0"/>
              <a:t>よろしくお願いいたします。</a:t>
            </a:r>
          </a:p>
        </p:txBody>
      </p:sp>
      <p:pic>
        <p:nvPicPr>
          <p:cNvPr id="8" name="Graphic 39">
            <a:extLst>
              <a:ext uri="{FF2B5EF4-FFF2-40B4-BE49-F238E27FC236}">
                <a16:creationId xmlns:a16="http://schemas.microsoft.com/office/drawing/2014/main" id="{2A74DDB8-F8E5-4729-9D8A-87B7A99232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1903" y="2879617"/>
            <a:ext cx="549383" cy="549383"/>
          </a:xfrm>
          <a:prstGeom prst="rect">
            <a:avLst/>
          </a:prstGeom>
        </p:spPr>
      </p:pic>
      <p:sp>
        <p:nvSpPr>
          <p:cNvPr id="9" name="テキスト ボックス 8">
            <a:extLst>
              <a:ext uri="{FF2B5EF4-FFF2-40B4-BE49-F238E27FC236}">
                <a16:creationId xmlns:a16="http://schemas.microsoft.com/office/drawing/2014/main" id="{907E3B7E-DEF4-4FCB-AB4D-C10E13EAE23F}"/>
              </a:ext>
            </a:extLst>
          </p:cNvPr>
          <p:cNvSpPr txBox="1"/>
          <p:nvPr/>
        </p:nvSpPr>
        <p:spPr>
          <a:xfrm>
            <a:off x="9613419" y="3399998"/>
            <a:ext cx="1065321"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担当者</a:t>
            </a:r>
            <a:endParaRPr lang="en-US" altLang="ja-JP" dirty="0"/>
          </a:p>
        </p:txBody>
      </p:sp>
      <p:sp>
        <p:nvSpPr>
          <p:cNvPr id="10" name="吹き出し: 角を丸めた四角形 9">
            <a:extLst>
              <a:ext uri="{FF2B5EF4-FFF2-40B4-BE49-F238E27FC236}">
                <a16:creationId xmlns:a16="http://schemas.microsoft.com/office/drawing/2014/main" id="{4FBFE767-8FC9-407D-90BC-F9C5D0526005}"/>
              </a:ext>
            </a:extLst>
          </p:cNvPr>
          <p:cNvSpPr/>
          <p:nvPr/>
        </p:nvSpPr>
        <p:spPr>
          <a:xfrm>
            <a:off x="6359056" y="2030503"/>
            <a:ext cx="3057236" cy="849114"/>
          </a:xfrm>
          <a:prstGeom prst="wedgeRoundRectCallout">
            <a:avLst>
              <a:gd name="adj1" fmla="val 56722"/>
              <a:gd name="adj2" fmla="val 4292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kumimoji="1" lang="ja-JP" altLang="en-US" dirty="0"/>
              <a:t>はい、こちらこそ</a:t>
            </a:r>
            <a:endParaRPr kumimoji="1" lang="en-US" altLang="ja-JP" dirty="0"/>
          </a:p>
          <a:p>
            <a:r>
              <a:rPr kumimoji="1" lang="ja-JP" altLang="en-US" dirty="0"/>
              <a:t>よろしくお願いします。</a:t>
            </a:r>
          </a:p>
        </p:txBody>
      </p:sp>
      <p:pic>
        <p:nvPicPr>
          <p:cNvPr id="11" name="Graphic 39">
            <a:extLst>
              <a:ext uri="{FF2B5EF4-FFF2-40B4-BE49-F238E27FC236}">
                <a16:creationId xmlns:a16="http://schemas.microsoft.com/office/drawing/2014/main" id="{C0347938-8A53-4D7B-A927-5D5601C012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7119" y="4520266"/>
            <a:ext cx="549383" cy="549383"/>
          </a:xfrm>
          <a:prstGeom prst="rect">
            <a:avLst/>
          </a:prstGeom>
        </p:spPr>
      </p:pic>
      <p:sp>
        <p:nvSpPr>
          <p:cNvPr id="12" name="テキスト ボックス 11">
            <a:extLst>
              <a:ext uri="{FF2B5EF4-FFF2-40B4-BE49-F238E27FC236}">
                <a16:creationId xmlns:a16="http://schemas.microsoft.com/office/drawing/2014/main" id="{6F2FCE88-710E-4BEA-ACCD-0CEFAEC65CB5}"/>
              </a:ext>
            </a:extLst>
          </p:cNvPr>
          <p:cNvSpPr txBox="1"/>
          <p:nvPr/>
        </p:nvSpPr>
        <p:spPr>
          <a:xfrm>
            <a:off x="1405598" y="5040647"/>
            <a:ext cx="667943"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私</a:t>
            </a:r>
            <a:endParaRPr lang="en-US" altLang="ja-JP" dirty="0"/>
          </a:p>
        </p:txBody>
      </p:sp>
      <p:sp>
        <p:nvSpPr>
          <p:cNvPr id="13" name="吹き出し: 角を丸めた四角形 12">
            <a:extLst>
              <a:ext uri="{FF2B5EF4-FFF2-40B4-BE49-F238E27FC236}">
                <a16:creationId xmlns:a16="http://schemas.microsoft.com/office/drawing/2014/main" id="{99D2E06C-CC87-498E-AC17-79CD3FBA90D2}"/>
              </a:ext>
            </a:extLst>
          </p:cNvPr>
          <p:cNvSpPr/>
          <p:nvPr/>
        </p:nvSpPr>
        <p:spPr>
          <a:xfrm>
            <a:off x="2245555" y="3671152"/>
            <a:ext cx="5882445" cy="849114"/>
          </a:xfrm>
          <a:prstGeom prst="wedgeRoundRectCallout">
            <a:avLst>
              <a:gd name="adj1" fmla="val -53894"/>
              <a:gd name="adj2" fmla="val 3965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dirty="0"/>
              <a:t>では早速ですが、先行開発中のメインシステムに対して</a:t>
            </a:r>
            <a:endParaRPr kumimoji="1" lang="en-US" altLang="ja-JP" dirty="0"/>
          </a:p>
          <a:p>
            <a:r>
              <a:rPr kumimoji="1" lang="ja-JP" altLang="en-US" dirty="0"/>
              <a:t>サブシステムの</a:t>
            </a:r>
            <a:r>
              <a:rPr kumimoji="1" lang="en-US" altLang="ja-JP" dirty="0"/>
              <a:t>AWS</a:t>
            </a:r>
            <a:r>
              <a:rPr kumimoji="1" lang="ja-JP" altLang="en-US" dirty="0"/>
              <a:t>アカウントはこのように提案します。</a:t>
            </a:r>
          </a:p>
        </p:txBody>
      </p:sp>
    </p:spTree>
    <p:extLst>
      <p:ext uri="{BB962C8B-B14F-4D97-AF65-F5344CB8AC3E}">
        <p14:creationId xmlns:p14="http://schemas.microsoft.com/office/powerpoint/2010/main" val="361899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0" grpId="0" animBg="1"/>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0149C3-F974-4FF1-89CA-3542F865416D}"/>
              </a:ext>
            </a:extLst>
          </p:cNvPr>
          <p:cNvSpPr>
            <a:spLocks noGrp="1"/>
          </p:cNvSpPr>
          <p:nvPr>
            <p:ph type="title"/>
          </p:nvPr>
        </p:nvSpPr>
        <p:spPr/>
        <p:txBody>
          <a:bodyPr/>
          <a:lstStyle/>
          <a:p>
            <a:r>
              <a:rPr lang="en-US" altLang="ja-JP" dirty="0"/>
              <a:t>AWS</a:t>
            </a:r>
            <a:r>
              <a:rPr lang="ja-JP" altLang="en-US" dirty="0"/>
              <a:t>アカウントに関する提案</a:t>
            </a:r>
            <a:endParaRPr kumimoji="1" lang="ja-JP" altLang="en-US" dirty="0"/>
          </a:p>
        </p:txBody>
      </p:sp>
      <p:sp>
        <p:nvSpPr>
          <p:cNvPr id="3" name="コンテンツ プレースホルダー 2">
            <a:extLst>
              <a:ext uri="{FF2B5EF4-FFF2-40B4-BE49-F238E27FC236}">
                <a16:creationId xmlns:a16="http://schemas.microsoft.com/office/drawing/2014/main" id="{6BCF1C0D-D0DF-4069-8BFF-F805AAFCF6CD}"/>
              </a:ext>
            </a:extLst>
          </p:cNvPr>
          <p:cNvSpPr>
            <a:spLocks noGrp="1"/>
          </p:cNvSpPr>
          <p:nvPr>
            <p:ph idx="1"/>
          </p:nvPr>
        </p:nvSpPr>
        <p:spPr>
          <a:xfrm>
            <a:off x="913794" y="1732449"/>
            <a:ext cx="6188969" cy="4243477"/>
          </a:xfrm>
        </p:spPr>
        <p:txBody>
          <a:bodyPr>
            <a:normAutofit/>
          </a:bodyPr>
          <a:lstStyle/>
          <a:p>
            <a:r>
              <a:rPr kumimoji="1" lang="ja-JP" altLang="en-US" dirty="0"/>
              <a:t>メインシステムとサブシステムの</a:t>
            </a:r>
            <a:r>
              <a:rPr kumimoji="1" lang="en-US" altLang="ja-JP" dirty="0"/>
              <a:t>AWS</a:t>
            </a:r>
            <a:r>
              <a:rPr kumimoji="1" lang="ja-JP" altLang="en-US" dirty="0"/>
              <a:t>アカウントは</a:t>
            </a:r>
            <a:r>
              <a:rPr kumimoji="1" lang="ja-JP" altLang="en-US" dirty="0">
                <a:solidFill>
                  <a:schemeClr val="accent2">
                    <a:lumMod val="75000"/>
                  </a:schemeClr>
                </a:solidFill>
              </a:rPr>
              <a:t>「分ける」</a:t>
            </a:r>
            <a:r>
              <a:rPr kumimoji="1" lang="ja-JP" altLang="en-US" dirty="0"/>
              <a:t>提案をした</a:t>
            </a:r>
            <a:endParaRPr kumimoji="1" lang="en-US" altLang="ja-JP" dirty="0"/>
          </a:p>
          <a:p>
            <a:endParaRPr lang="en-US" altLang="ja-JP" dirty="0"/>
          </a:p>
          <a:p>
            <a:r>
              <a:rPr kumimoji="1" lang="ja-JP" altLang="en-US" dirty="0"/>
              <a:t>一番の理由は、本番稼働時期の異なる各システムの</a:t>
            </a:r>
            <a:r>
              <a:rPr kumimoji="1" lang="ja-JP" altLang="en-US" dirty="0">
                <a:solidFill>
                  <a:schemeClr val="accent2">
                    <a:lumMod val="75000"/>
                  </a:schemeClr>
                </a:solidFill>
              </a:rPr>
              <a:t>請求単位を明確に分割</a:t>
            </a:r>
            <a:r>
              <a:rPr kumimoji="1" lang="ja-JP" altLang="en-US" dirty="0"/>
              <a:t>するため</a:t>
            </a:r>
            <a:endParaRPr lang="en-US" altLang="ja-JP" dirty="0"/>
          </a:p>
          <a:p>
            <a:pPr lvl="1"/>
            <a:r>
              <a:rPr kumimoji="1" lang="ja-JP" altLang="en-US" dirty="0"/>
              <a:t>各</a:t>
            </a:r>
            <a:r>
              <a:rPr kumimoji="1" lang="en-US" altLang="ja-JP" dirty="0"/>
              <a:t>AWS</a:t>
            </a:r>
            <a:r>
              <a:rPr kumimoji="1" lang="ja-JP" altLang="en-US" dirty="0"/>
              <a:t>リソースへのタグ付けである程度の分割集計は可能だが、正確に分けることは困難</a:t>
            </a:r>
            <a:endParaRPr kumimoji="1" lang="en-US" altLang="ja-JP" dirty="0"/>
          </a:p>
          <a:p>
            <a:endParaRPr kumimoji="1" lang="en-US" altLang="ja-JP" dirty="0"/>
          </a:p>
          <a:p>
            <a:r>
              <a:rPr kumimoji="1" lang="ja-JP" altLang="en-US" dirty="0"/>
              <a:t>他にも、システム間のセキュリティ境界を</a:t>
            </a:r>
            <a:r>
              <a:rPr kumimoji="1" lang="en-US" altLang="ja-JP" dirty="0"/>
              <a:t>AWS</a:t>
            </a:r>
            <a:r>
              <a:rPr kumimoji="1" lang="ja-JP" altLang="en-US" dirty="0"/>
              <a:t>アカウント単位で明確に分割可能、メインの本番運用中にサブの開発作業が干渉しないため</a:t>
            </a:r>
            <a:endParaRPr kumimoji="1" lang="en-US" altLang="ja-JP" dirty="0"/>
          </a:p>
        </p:txBody>
      </p:sp>
      <p:sp>
        <p:nvSpPr>
          <p:cNvPr id="4" name="スライド番号プレースホルダー 3">
            <a:extLst>
              <a:ext uri="{FF2B5EF4-FFF2-40B4-BE49-F238E27FC236}">
                <a16:creationId xmlns:a16="http://schemas.microsoft.com/office/drawing/2014/main" id="{375426F9-9839-4AA0-85DD-296F56FC4F2C}"/>
              </a:ext>
            </a:extLst>
          </p:cNvPr>
          <p:cNvSpPr>
            <a:spLocks noGrp="1"/>
          </p:cNvSpPr>
          <p:nvPr>
            <p:ph type="sldNum" sz="quarter" idx="12"/>
          </p:nvPr>
        </p:nvSpPr>
        <p:spPr/>
        <p:txBody>
          <a:bodyPr/>
          <a:lstStyle/>
          <a:p>
            <a:fld id="{18029EA4-AF32-436D-8A72-F6CA84DC83B2}" type="slidenum">
              <a:rPr kumimoji="1" lang="ja-JP" altLang="en-US" smtClean="0"/>
              <a:t>7</a:t>
            </a:fld>
            <a:endParaRPr kumimoji="1" lang="ja-JP" altLang="en-US"/>
          </a:p>
        </p:txBody>
      </p:sp>
      <p:sp>
        <p:nvSpPr>
          <p:cNvPr id="5" name="Rectangle 34">
            <a:extLst>
              <a:ext uri="{FF2B5EF4-FFF2-40B4-BE49-F238E27FC236}">
                <a16:creationId xmlns:a16="http://schemas.microsoft.com/office/drawing/2014/main" id="{4A824FDF-B1BD-402C-8D0A-EA57A275BA41}"/>
              </a:ext>
            </a:extLst>
          </p:cNvPr>
          <p:cNvSpPr/>
          <p:nvPr/>
        </p:nvSpPr>
        <p:spPr>
          <a:xfrm>
            <a:off x="7470850" y="1841993"/>
            <a:ext cx="1492458" cy="1301002"/>
          </a:xfrm>
          <a:prstGeom prst="rect">
            <a:avLst/>
          </a:prstGeom>
          <a:noFill/>
          <a:ln w="12700">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kumimoji="1" lang="ja-JP" alt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メイン</a:t>
            </a:r>
            <a:endParaRPr kumimoji="1"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6" name="Graphic 51">
            <a:extLst>
              <a:ext uri="{FF2B5EF4-FFF2-40B4-BE49-F238E27FC236}">
                <a16:creationId xmlns:a16="http://schemas.microsoft.com/office/drawing/2014/main" id="{6E256236-82BE-4E13-AC7B-CB70B97B99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70849" y="1841992"/>
            <a:ext cx="393331" cy="393331"/>
          </a:xfrm>
          <a:prstGeom prst="rect">
            <a:avLst/>
          </a:prstGeom>
        </p:spPr>
      </p:pic>
      <p:sp>
        <p:nvSpPr>
          <p:cNvPr id="7" name="Rectangle 34">
            <a:extLst>
              <a:ext uri="{FF2B5EF4-FFF2-40B4-BE49-F238E27FC236}">
                <a16:creationId xmlns:a16="http://schemas.microsoft.com/office/drawing/2014/main" id="{CE017097-F80F-4491-8956-870242936630}"/>
              </a:ext>
            </a:extLst>
          </p:cNvPr>
          <p:cNvSpPr/>
          <p:nvPr/>
        </p:nvSpPr>
        <p:spPr>
          <a:xfrm>
            <a:off x="7470850" y="4120744"/>
            <a:ext cx="1492458" cy="1301002"/>
          </a:xfrm>
          <a:prstGeom prst="rect">
            <a:avLst/>
          </a:prstGeom>
          <a:noFill/>
          <a:ln w="12700">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kumimoji="1" lang="ja-JP" alt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サブ</a:t>
            </a:r>
            <a:endParaRPr kumimoji="1"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8" name="Graphic 51">
            <a:extLst>
              <a:ext uri="{FF2B5EF4-FFF2-40B4-BE49-F238E27FC236}">
                <a16:creationId xmlns:a16="http://schemas.microsoft.com/office/drawing/2014/main" id="{D50CA57F-A1E1-4854-9D97-31CF20DF38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70849" y="4120743"/>
            <a:ext cx="393331" cy="393331"/>
          </a:xfrm>
          <a:prstGeom prst="rect">
            <a:avLst/>
          </a:prstGeom>
        </p:spPr>
      </p:pic>
      <p:pic>
        <p:nvPicPr>
          <p:cNvPr id="9" name="Graphic 7">
            <a:extLst>
              <a:ext uri="{FF2B5EF4-FFF2-40B4-BE49-F238E27FC236}">
                <a16:creationId xmlns:a16="http://schemas.microsoft.com/office/drawing/2014/main" id="{A65D5A7C-CEEA-4EA0-92E3-D7673BF176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78187" y="2435728"/>
            <a:ext cx="477783" cy="477783"/>
          </a:xfrm>
          <a:prstGeom prst="rect">
            <a:avLst/>
          </a:prstGeom>
        </p:spPr>
      </p:pic>
      <p:pic>
        <p:nvPicPr>
          <p:cNvPr id="10" name="Graphic 7">
            <a:extLst>
              <a:ext uri="{FF2B5EF4-FFF2-40B4-BE49-F238E27FC236}">
                <a16:creationId xmlns:a16="http://schemas.microsoft.com/office/drawing/2014/main" id="{14915DBD-9EFD-4EC0-944E-94974E4F48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78187" y="4674455"/>
            <a:ext cx="477783" cy="477783"/>
          </a:xfrm>
          <a:prstGeom prst="rect">
            <a:avLst/>
          </a:prstGeom>
        </p:spPr>
      </p:pic>
      <p:cxnSp>
        <p:nvCxnSpPr>
          <p:cNvPr id="12" name="直線矢印コネクタ 11">
            <a:extLst>
              <a:ext uri="{FF2B5EF4-FFF2-40B4-BE49-F238E27FC236}">
                <a16:creationId xmlns:a16="http://schemas.microsoft.com/office/drawing/2014/main" id="{1CC4A924-014C-47D1-ACFB-44E79524E715}"/>
              </a:ext>
            </a:extLst>
          </p:cNvPr>
          <p:cNvCxnSpPr>
            <a:cxnSpLocks/>
          </p:cNvCxnSpPr>
          <p:nvPr/>
        </p:nvCxnSpPr>
        <p:spPr>
          <a:xfrm>
            <a:off x="7470849" y="3544711"/>
            <a:ext cx="1680355"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テキスト ボックス 12">
            <a:extLst>
              <a:ext uri="{FF2B5EF4-FFF2-40B4-BE49-F238E27FC236}">
                <a16:creationId xmlns:a16="http://schemas.microsoft.com/office/drawing/2014/main" id="{ED7575A0-F456-4F7B-96C5-95C219487576}"/>
              </a:ext>
            </a:extLst>
          </p:cNvPr>
          <p:cNvSpPr txBox="1"/>
          <p:nvPr/>
        </p:nvSpPr>
        <p:spPr>
          <a:xfrm>
            <a:off x="7836141" y="3223537"/>
            <a:ext cx="1173017"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sz="1400" dirty="0"/>
              <a:t>開発期間</a:t>
            </a:r>
            <a:endParaRPr lang="en-US" altLang="ja-JP" sz="1400" dirty="0"/>
          </a:p>
        </p:txBody>
      </p:sp>
      <p:cxnSp>
        <p:nvCxnSpPr>
          <p:cNvPr id="15" name="直線矢印コネクタ 14">
            <a:extLst>
              <a:ext uri="{FF2B5EF4-FFF2-40B4-BE49-F238E27FC236}">
                <a16:creationId xmlns:a16="http://schemas.microsoft.com/office/drawing/2014/main" id="{AFFA005E-D948-4373-8D07-A9DE72C29180}"/>
              </a:ext>
            </a:extLst>
          </p:cNvPr>
          <p:cNvCxnSpPr>
            <a:cxnSpLocks/>
          </p:cNvCxnSpPr>
          <p:nvPr/>
        </p:nvCxnSpPr>
        <p:spPr>
          <a:xfrm>
            <a:off x="9151204" y="3544711"/>
            <a:ext cx="250529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6" name="テキスト ボックス 15">
            <a:extLst>
              <a:ext uri="{FF2B5EF4-FFF2-40B4-BE49-F238E27FC236}">
                <a16:creationId xmlns:a16="http://schemas.microsoft.com/office/drawing/2014/main" id="{82B971CF-516C-4970-A0A2-D718CB5CA502}"/>
              </a:ext>
            </a:extLst>
          </p:cNvPr>
          <p:cNvSpPr txBox="1"/>
          <p:nvPr/>
        </p:nvSpPr>
        <p:spPr>
          <a:xfrm>
            <a:off x="10071010" y="3223537"/>
            <a:ext cx="1173017"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sz="1400" dirty="0"/>
              <a:t>本番稼働</a:t>
            </a:r>
            <a:endParaRPr lang="en-US" altLang="ja-JP" sz="1400" dirty="0"/>
          </a:p>
        </p:txBody>
      </p:sp>
      <p:cxnSp>
        <p:nvCxnSpPr>
          <p:cNvPr id="17" name="直線矢印コネクタ 16">
            <a:extLst>
              <a:ext uri="{FF2B5EF4-FFF2-40B4-BE49-F238E27FC236}">
                <a16:creationId xmlns:a16="http://schemas.microsoft.com/office/drawing/2014/main" id="{A9BEE98E-66E8-4098-8586-8621DB8B447A}"/>
              </a:ext>
            </a:extLst>
          </p:cNvPr>
          <p:cNvCxnSpPr>
            <a:cxnSpLocks/>
          </p:cNvCxnSpPr>
          <p:nvPr/>
        </p:nvCxnSpPr>
        <p:spPr>
          <a:xfrm>
            <a:off x="7864180" y="5791200"/>
            <a:ext cx="2401456"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8" name="テキスト ボックス 17">
            <a:extLst>
              <a:ext uri="{FF2B5EF4-FFF2-40B4-BE49-F238E27FC236}">
                <a16:creationId xmlns:a16="http://schemas.microsoft.com/office/drawing/2014/main" id="{3DC9E69E-7BBE-4D39-8A26-B81E81034006}"/>
              </a:ext>
            </a:extLst>
          </p:cNvPr>
          <p:cNvSpPr txBox="1"/>
          <p:nvPr/>
        </p:nvSpPr>
        <p:spPr>
          <a:xfrm>
            <a:off x="8478400" y="5470026"/>
            <a:ext cx="1173017"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sz="1400" dirty="0"/>
              <a:t>開発期間</a:t>
            </a:r>
            <a:endParaRPr lang="en-US" altLang="ja-JP" sz="1400" dirty="0"/>
          </a:p>
        </p:txBody>
      </p:sp>
      <p:cxnSp>
        <p:nvCxnSpPr>
          <p:cNvPr id="19" name="直線矢印コネクタ 18">
            <a:extLst>
              <a:ext uri="{FF2B5EF4-FFF2-40B4-BE49-F238E27FC236}">
                <a16:creationId xmlns:a16="http://schemas.microsoft.com/office/drawing/2014/main" id="{E9321576-F4EA-4D30-B20D-CB0AA85A9FE4}"/>
              </a:ext>
            </a:extLst>
          </p:cNvPr>
          <p:cNvCxnSpPr>
            <a:cxnSpLocks/>
          </p:cNvCxnSpPr>
          <p:nvPr/>
        </p:nvCxnSpPr>
        <p:spPr>
          <a:xfrm>
            <a:off x="10265636" y="5791200"/>
            <a:ext cx="137172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テキスト ボックス 19">
            <a:extLst>
              <a:ext uri="{FF2B5EF4-FFF2-40B4-BE49-F238E27FC236}">
                <a16:creationId xmlns:a16="http://schemas.microsoft.com/office/drawing/2014/main" id="{3438D710-C266-43F3-88A4-B7FC5C4EA5D7}"/>
              </a:ext>
            </a:extLst>
          </p:cNvPr>
          <p:cNvSpPr txBox="1"/>
          <p:nvPr/>
        </p:nvSpPr>
        <p:spPr>
          <a:xfrm>
            <a:off x="10464341" y="5470026"/>
            <a:ext cx="1173017"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sz="1400" dirty="0"/>
              <a:t>本番稼働</a:t>
            </a:r>
            <a:endParaRPr lang="en-US" altLang="ja-JP" sz="1400" dirty="0"/>
          </a:p>
        </p:txBody>
      </p:sp>
      <p:cxnSp>
        <p:nvCxnSpPr>
          <p:cNvPr id="27" name="直線コネクタ 26">
            <a:extLst>
              <a:ext uri="{FF2B5EF4-FFF2-40B4-BE49-F238E27FC236}">
                <a16:creationId xmlns:a16="http://schemas.microsoft.com/office/drawing/2014/main" id="{953EC8B1-91B2-4143-8A0E-8CFADEC5092C}"/>
              </a:ext>
            </a:extLst>
          </p:cNvPr>
          <p:cNvCxnSpPr>
            <a:cxnSpLocks/>
          </p:cNvCxnSpPr>
          <p:nvPr/>
        </p:nvCxnSpPr>
        <p:spPr>
          <a:xfrm>
            <a:off x="9151204" y="3586338"/>
            <a:ext cx="0" cy="108811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F7C79F2E-2A31-4201-B9CA-8B8BADF9EDF8}"/>
              </a:ext>
            </a:extLst>
          </p:cNvPr>
          <p:cNvCxnSpPr>
            <a:cxnSpLocks/>
          </p:cNvCxnSpPr>
          <p:nvPr/>
        </p:nvCxnSpPr>
        <p:spPr>
          <a:xfrm>
            <a:off x="10188706" y="4590473"/>
            <a:ext cx="0" cy="118490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3759E06D-3C1D-4F22-B462-295DE4477FD6}"/>
              </a:ext>
            </a:extLst>
          </p:cNvPr>
          <p:cNvCxnSpPr/>
          <p:nvPr/>
        </p:nvCxnSpPr>
        <p:spPr>
          <a:xfrm>
            <a:off x="9134250" y="4608945"/>
            <a:ext cx="1034334"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85A697CF-E032-49E8-A9A9-151D3FEBBA34}"/>
              </a:ext>
            </a:extLst>
          </p:cNvPr>
          <p:cNvSpPr txBox="1"/>
          <p:nvPr/>
        </p:nvSpPr>
        <p:spPr>
          <a:xfrm>
            <a:off x="9134250" y="4206859"/>
            <a:ext cx="2503107"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sz="1400" dirty="0"/>
              <a:t>メインの本番稼働分のみ請求</a:t>
            </a:r>
            <a:endParaRPr lang="en-US" altLang="ja-JP" sz="1400" dirty="0"/>
          </a:p>
        </p:txBody>
      </p:sp>
    </p:spTree>
    <p:extLst>
      <p:ext uri="{BB962C8B-B14F-4D97-AF65-F5344CB8AC3E}">
        <p14:creationId xmlns:p14="http://schemas.microsoft.com/office/powerpoint/2010/main" val="1478726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4E877A5-36CA-4F3B-9CDE-0D11F8D52946}"/>
              </a:ext>
            </a:extLst>
          </p:cNvPr>
          <p:cNvSpPr>
            <a:spLocks noGrp="1"/>
          </p:cNvSpPr>
          <p:nvPr>
            <p:ph type="sldNum" sz="quarter" idx="12"/>
          </p:nvPr>
        </p:nvSpPr>
        <p:spPr/>
        <p:txBody>
          <a:bodyPr/>
          <a:lstStyle/>
          <a:p>
            <a:fld id="{18029EA4-AF32-436D-8A72-F6CA84DC83B2}" type="slidenum">
              <a:rPr kumimoji="1" lang="ja-JP" altLang="en-US" smtClean="0"/>
              <a:t>8</a:t>
            </a:fld>
            <a:endParaRPr kumimoji="1" lang="ja-JP" altLang="en-US"/>
          </a:p>
        </p:txBody>
      </p:sp>
      <p:pic>
        <p:nvPicPr>
          <p:cNvPr id="5" name="Graphic 39">
            <a:extLst>
              <a:ext uri="{FF2B5EF4-FFF2-40B4-BE49-F238E27FC236}">
                <a16:creationId xmlns:a16="http://schemas.microsoft.com/office/drawing/2014/main" id="{CC20635D-1E49-4B25-854B-8C78F4D9F9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7119" y="2676119"/>
            <a:ext cx="549383" cy="549383"/>
          </a:xfrm>
          <a:prstGeom prst="rect">
            <a:avLst/>
          </a:prstGeom>
        </p:spPr>
      </p:pic>
      <p:sp>
        <p:nvSpPr>
          <p:cNvPr id="6" name="テキスト ボックス 5">
            <a:extLst>
              <a:ext uri="{FF2B5EF4-FFF2-40B4-BE49-F238E27FC236}">
                <a16:creationId xmlns:a16="http://schemas.microsoft.com/office/drawing/2014/main" id="{36428190-F924-40CC-A051-9F9F97BE3385}"/>
              </a:ext>
            </a:extLst>
          </p:cNvPr>
          <p:cNvSpPr txBox="1"/>
          <p:nvPr/>
        </p:nvSpPr>
        <p:spPr>
          <a:xfrm>
            <a:off x="1405598" y="3196500"/>
            <a:ext cx="667943"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私</a:t>
            </a:r>
            <a:endParaRPr lang="en-US" altLang="ja-JP" dirty="0"/>
          </a:p>
        </p:txBody>
      </p:sp>
      <p:sp>
        <p:nvSpPr>
          <p:cNvPr id="7" name="吹き出し: 角を丸めた四角形 6">
            <a:extLst>
              <a:ext uri="{FF2B5EF4-FFF2-40B4-BE49-F238E27FC236}">
                <a16:creationId xmlns:a16="http://schemas.microsoft.com/office/drawing/2014/main" id="{C919E86A-DA08-431E-AE7B-32A521DC23D7}"/>
              </a:ext>
            </a:extLst>
          </p:cNvPr>
          <p:cNvSpPr/>
          <p:nvPr/>
        </p:nvSpPr>
        <p:spPr>
          <a:xfrm>
            <a:off x="2245556" y="1827005"/>
            <a:ext cx="3169824" cy="849114"/>
          </a:xfrm>
          <a:prstGeom prst="wedgeRoundRectCallout">
            <a:avLst>
              <a:gd name="adj1" fmla="val -53894"/>
              <a:gd name="adj2" fmla="val 3965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dirty="0"/>
              <a:t>そうでしたか。</a:t>
            </a:r>
            <a:endParaRPr kumimoji="1" lang="en-US" altLang="ja-JP" dirty="0"/>
          </a:p>
          <a:p>
            <a:r>
              <a:rPr kumimoji="1" lang="ja-JP" altLang="en-US" dirty="0"/>
              <a:t>他にも理由はあるのですが</a:t>
            </a:r>
            <a:r>
              <a:rPr kumimoji="1" lang="en-US" altLang="ja-JP" dirty="0"/>
              <a:t>…</a:t>
            </a:r>
            <a:endParaRPr kumimoji="1" lang="ja-JP" altLang="en-US" dirty="0"/>
          </a:p>
        </p:txBody>
      </p:sp>
      <p:pic>
        <p:nvPicPr>
          <p:cNvPr id="14" name="Graphic 39">
            <a:extLst>
              <a:ext uri="{FF2B5EF4-FFF2-40B4-BE49-F238E27FC236}">
                <a16:creationId xmlns:a16="http://schemas.microsoft.com/office/drawing/2014/main" id="{BEA38EB8-25EF-41CB-9674-EB616EEF38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1903" y="1545362"/>
            <a:ext cx="549383" cy="549383"/>
          </a:xfrm>
          <a:prstGeom prst="rect">
            <a:avLst/>
          </a:prstGeom>
        </p:spPr>
      </p:pic>
      <p:sp>
        <p:nvSpPr>
          <p:cNvPr id="15" name="テキスト ボックス 14">
            <a:extLst>
              <a:ext uri="{FF2B5EF4-FFF2-40B4-BE49-F238E27FC236}">
                <a16:creationId xmlns:a16="http://schemas.microsoft.com/office/drawing/2014/main" id="{E84214CC-C8C5-42B4-8C29-703A75560D80}"/>
              </a:ext>
            </a:extLst>
          </p:cNvPr>
          <p:cNvSpPr txBox="1"/>
          <p:nvPr/>
        </p:nvSpPr>
        <p:spPr>
          <a:xfrm>
            <a:off x="9613419" y="2065743"/>
            <a:ext cx="1065321"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担当者</a:t>
            </a:r>
            <a:endParaRPr lang="en-US" altLang="ja-JP" dirty="0"/>
          </a:p>
        </p:txBody>
      </p:sp>
      <p:sp>
        <p:nvSpPr>
          <p:cNvPr id="16" name="吹き出し: 角を丸めた四角形 15">
            <a:extLst>
              <a:ext uri="{FF2B5EF4-FFF2-40B4-BE49-F238E27FC236}">
                <a16:creationId xmlns:a16="http://schemas.microsoft.com/office/drawing/2014/main" id="{9ADD875E-8439-4BC4-8ECB-A9DD98AE50B7}"/>
              </a:ext>
            </a:extLst>
          </p:cNvPr>
          <p:cNvSpPr/>
          <p:nvPr/>
        </p:nvSpPr>
        <p:spPr>
          <a:xfrm>
            <a:off x="4731799" y="696248"/>
            <a:ext cx="4684494" cy="849114"/>
          </a:xfrm>
          <a:prstGeom prst="wedgeRoundRectCallout">
            <a:avLst>
              <a:gd name="adj1" fmla="val 56722"/>
              <a:gd name="adj2" fmla="val 4292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kumimoji="1" lang="ja-JP" altLang="en-US" dirty="0"/>
              <a:t>請求なんですが、別にシステム毎に細かく分けなくてもいいんですよ～</a:t>
            </a:r>
          </a:p>
        </p:txBody>
      </p:sp>
      <p:pic>
        <p:nvPicPr>
          <p:cNvPr id="17" name="Graphic 39">
            <a:extLst>
              <a:ext uri="{FF2B5EF4-FFF2-40B4-BE49-F238E27FC236}">
                <a16:creationId xmlns:a16="http://schemas.microsoft.com/office/drawing/2014/main" id="{9221C045-713C-4FF9-9B12-18F516C812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1903" y="3909076"/>
            <a:ext cx="549383" cy="549383"/>
          </a:xfrm>
          <a:prstGeom prst="rect">
            <a:avLst/>
          </a:prstGeom>
        </p:spPr>
      </p:pic>
      <p:sp>
        <p:nvSpPr>
          <p:cNvPr id="18" name="テキスト ボックス 17">
            <a:extLst>
              <a:ext uri="{FF2B5EF4-FFF2-40B4-BE49-F238E27FC236}">
                <a16:creationId xmlns:a16="http://schemas.microsoft.com/office/drawing/2014/main" id="{D7C8FDAF-C7EF-4482-B0F1-FC13BFD92A1E}"/>
              </a:ext>
            </a:extLst>
          </p:cNvPr>
          <p:cNvSpPr txBox="1"/>
          <p:nvPr/>
        </p:nvSpPr>
        <p:spPr>
          <a:xfrm>
            <a:off x="9337047" y="4429457"/>
            <a:ext cx="1647648"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sz="1600" dirty="0"/>
              <a:t>コンサル的な人</a:t>
            </a:r>
            <a:endParaRPr lang="en-US" altLang="ja-JP" sz="1600" dirty="0"/>
          </a:p>
        </p:txBody>
      </p:sp>
      <p:sp>
        <p:nvSpPr>
          <p:cNvPr id="19" name="吹き出し: 角を丸めた四角形 18">
            <a:extLst>
              <a:ext uri="{FF2B5EF4-FFF2-40B4-BE49-F238E27FC236}">
                <a16:creationId xmlns:a16="http://schemas.microsoft.com/office/drawing/2014/main" id="{B1D8EAC7-7DD9-4CEB-B2D8-6B1C697F0D31}"/>
              </a:ext>
            </a:extLst>
          </p:cNvPr>
          <p:cNvSpPr/>
          <p:nvPr/>
        </p:nvSpPr>
        <p:spPr>
          <a:xfrm>
            <a:off x="2697018" y="2950809"/>
            <a:ext cx="6719275" cy="1053019"/>
          </a:xfrm>
          <a:prstGeom prst="wedgeRoundRectCallout">
            <a:avLst>
              <a:gd name="adj1" fmla="val 56722"/>
              <a:gd name="adj2" fmla="val 42920"/>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kumimoji="1" lang="ja-JP" altLang="en-US" dirty="0"/>
              <a:t>アカウントのことよりも、</a:t>
            </a:r>
            <a:r>
              <a:rPr kumimoji="1" lang="en-US" altLang="ja-JP" dirty="0"/>
              <a:t>VPC</a:t>
            </a:r>
            <a:r>
              <a:rPr kumimoji="1" lang="ja-JP" altLang="en-US" dirty="0"/>
              <a:t>を一緒にした方がいいのでは？</a:t>
            </a:r>
            <a:endParaRPr kumimoji="1" lang="en-US" altLang="ja-JP" dirty="0"/>
          </a:p>
          <a:p>
            <a:r>
              <a:rPr kumimoji="1" lang="ja-JP" altLang="en-US" dirty="0"/>
              <a:t>メインとサブで</a:t>
            </a:r>
            <a:r>
              <a:rPr kumimoji="1" lang="en-US" altLang="ja-JP" dirty="0"/>
              <a:t>DB</a:t>
            </a:r>
            <a:r>
              <a:rPr kumimoji="1" lang="ja-JP" altLang="en-US" dirty="0"/>
              <a:t>を共有する業務があったような気がするのだけど、そっちを先に決めなきゃ</a:t>
            </a:r>
          </a:p>
        </p:txBody>
      </p:sp>
      <p:pic>
        <p:nvPicPr>
          <p:cNvPr id="20" name="Graphic 39">
            <a:extLst>
              <a:ext uri="{FF2B5EF4-FFF2-40B4-BE49-F238E27FC236}">
                <a16:creationId xmlns:a16="http://schemas.microsoft.com/office/drawing/2014/main" id="{899672EB-5E37-4928-8331-F2C8C32AD6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7119" y="5127632"/>
            <a:ext cx="549383" cy="549383"/>
          </a:xfrm>
          <a:prstGeom prst="rect">
            <a:avLst/>
          </a:prstGeom>
        </p:spPr>
      </p:pic>
      <p:sp>
        <p:nvSpPr>
          <p:cNvPr id="21" name="テキスト ボックス 20">
            <a:extLst>
              <a:ext uri="{FF2B5EF4-FFF2-40B4-BE49-F238E27FC236}">
                <a16:creationId xmlns:a16="http://schemas.microsoft.com/office/drawing/2014/main" id="{A56E662F-65CB-4A52-AFF9-CAD363398722}"/>
              </a:ext>
            </a:extLst>
          </p:cNvPr>
          <p:cNvSpPr txBox="1"/>
          <p:nvPr/>
        </p:nvSpPr>
        <p:spPr>
          <a:xfrm>
            <a:off x="1405598" y="5648013"/>
            <a:ext cx="667943" cy="36280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nSpc>
                <a:spcPts val="3000"/>
              </a:lnSpc>
              <a:spcBef>
                <a:spcPct val="20000"/>
              </a:spcBef>
              <a:spcAft>
                <a:spcPts val="600"/>
              </a:spcAft>
              <a:buClr>
                <a:schemeClr val="tx2"/>
              </a:buClr>
              <a:buSzPct val="70000"/>
              <a:buFont typeface="Wingdings 2" charset="2"/>
              <a:buChar char=""/>
              <a:defRPr kumimoji="1" sz="2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indent="-270000">
              <a:spcBef>
                <a:spcPct val="20000"/>
              </a:spcBef>
              <a:spcAft>
                <a:spcPts val="600"/>
              </a:spcAft>
              <a:buClr>
                <a:schemeClr val="tx2"/>
              </a:buClr>
              <a:buSzPct val="70000"/>
              <a:buFont typeface="Wingdings" panose="05000000000000000000" pitchFamily="2" charset="2"/>
              <a:buChar char="n"/>
              <a:defRPr kumimoj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2pPr>
            <a:lvl3pPr marL="1026000" indent="-216000">
              <a:spcBef>
                <a:spcPct val="20000"/>
              </a:spcBef>
              <a:spcAft>
                <a:spcPts val="600"/>
              </a:spcAft>
              <a:buClr>
                <a:schemeClr val="tx2"/>
              </a:buClr>
              <a:buSzPct val="70000"/>
              <a:buFont typeface="Wingdings" panose="05000000000000000000" pitchFamily="2" charset="2"/>
              <a:buChar char="Ø"/>
              <a:defRPr kumimoji="1"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a:spcBef>
                <a:spcPct val="20000"/>
              </a:spcBef>
              <a:spcAft>
                <a:spcPts val="600"/>
              </a:spcAft>
              <a:buClr>
                <a:schemeClr val="tx2"/>
              </a:buClr>
              <a:buSzPct val="70000"/>
              <a:buFont typeface="Wingdings" panose="05000000000000000000" pitchFamily="2" charset="2"/>
              <a:buChar char="l"/>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a:spcBef>
                <a:spcPct val="20000"/>
              </a:spcBef>
              <a:spcAft>
                <a:spcPts val="600"/>
              </a:spcAft>
              <a:buClr>
                <a:schemeClr val="tx2"/>
              </a:buClr>
              <a:buSzPct val="70000"/>
              <a:buFont typeface="Wingdings 2" charset="2"/>
              <a:buChar char=""/>
              <a:defRPr kumimoji="1"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marL="36900" indent="0">
              <a:lnSpc>
                <a:spcPct val="100000"/>
              </a:lnSpc>
              <a:buNone/>
            </a:pPr>
            <a:r>
              <a:rPr lang="ja-JP" altLang="en-US" dirty="0"/>
              <a:t>私</a:t>
            </a:r>
            <a:endParaRPr lang="en-US" altLang="ja-JP" dirty="0"/>
          </a:p>
        </p:txBody>
      </p:sp>
      <p:sp>
        <p:nvSpPr>
          <p:cNvPr id="22" name="吹き出し: 角を丸めた四角形 21">
            <a:extLst>
              <a:ext uri="{FF2B5EF4-FFF2-40B4-BE49-F238E27FC236}">
                <a16:creationId xmlns:a16="http://schemas.microsoft.com/office/drawing/2014/main" id="{06F18590-FCFD-4808-914F-9C0D890E2EE9}"/>
              </a:ext>
            </a:extLst>
          </p:cNvPr>
          <p:cNvSpPr/>
          <p:nvPr/>
        </p:nvSpPr>
        <p:spPr>
          <a:xfrm>
            <a:off x="2245556" y="4278518"/>
            <a:ext cx="4293789" cy="435525"/>
          </a:xfrm>
          <a:prstGeom prst="wedgeRoundRectCallout">
            <a:avLst>
              <a:gd name="adj1" fmla="val -57674"/>
              <a:gd name="adj2" fmla="val 42643"/>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en-US" altLang="ja-JP" dirty="0"/>
              <a:t>…</a:t>
            </a:r>
            <a:r>
              <a:rPr kumimoji="1" lang="ja-JP" altLang="en-US" dirty="0"/>
              <a:t>（それは要件に無かったと思うけど</a:t>
            </a:r>
            <a:r>
              <a:rPr kumimoji="1" lang="en-US" altLang="ja-JP" dirty="0"/>
              <a:t>…</a:t>
            </a:r>
            <a:r>
              <a:rPr kumimoji="1" lang="ja-JP" altLang="en-US" dirty="0"/>
              <a:t>）</a:t>
            </a:r>
          </a:p>
        </p:txBody>
      </p:sp>
      <p:sp>
        <p:nvSpPr>
          <p:cNvPr id="23" name="吹き出し: 角を丸めた四角形 22">
            <a:extLst>
              <a:ext uri="{FF2B5EF4-FFF2-40B4-BE49-F238E27FC236}">
                <a16:creationId xmlns:a16="http://schemas.microsoft.com/office/drawing/2014/main" id="{B058CF11-2EB1-4971-BD44-918A9E595BA6}"/>
              </a:ext>
            </a:extLst>
          </p:cNvPr>
          <p:cNvSpPr/>
          <p:nvPr/>
        </p:nvSpPr>
        <p:spPr>
          <a:xfrm>
            <a:off x="2245556" y="4792258"/>
            <a:ext cx="2246545" cy="435525"/>
          </a:xfrm>
          <a:prstGeom prst="wedgeRoundRectCallout">
            <a:avLst>
              <a:gd name="adj1" fmla="val -59283"/>
              <a:gd name="adj2" fmla="val 5162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dirty="0"/>
              <a:t>検討いたします。</a:t>
            </a:r>
          </a:p>
        </p:txBody>
      </p:sp>
    </p:spTree>
    <p:extLst>
      <p:ext uri="{BB962C8B-B14F-4D97-AF65-F5344CB8AC3E}">
        <p14:creationId xmlns:p14="http://schemas.microsoft.com/office/powerpoint/2010/main" val="233722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5" grpId="0"/>
      <p:bldP spid="16" grpId="0" animBg="1"/>
      <p:bldP spid="18" grpId="0"/>
      <p:bldP spid="19" grpId="0" animBg="1"/>
      <p:bldP spid="21" grpId="0"/>
      <p:bldP spid="22" grpId="0" animBg="1"/>
      <p:bldP spid="2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石版">
  <a:themeElements>
    <a:clrScheme name="石版">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石版">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石版">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4554</TotalTime>
  <Words>2326</Words>
  <Application>Microsoft Office PowerPoint</Application>
  <PresentationFormat>ワイド画面</PresentationFormat>
  <Paragraphs>276</Paragraphs>
  <Slides>27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27</vt:i4>
      </vt:variant>
    </vt:vector>
  </HeadingPairs>
  <TitlesOfParts>
    <vt:vector size="32" baseType="lpstr">
      <vt:lpstr>游ゴシック</vt:lpstr>
      <vt:lpstr>Calisto MT</vt:lpstr>
      <vt:lpstr>Wingdings</vt:lpstr>
      <vt:lpstr>Wingdings 2</vt:lpstr>
      <vt:lpstr>石版</vt:lpstr>
      <vt:lpstr>AWS初心者(2ヶ月目)が体験した 設計の悩みドコロ</vt:lpstr>
      <vt:lpstr>自己紹介</vt:lpstr>
      <vt:lpstr>本セッションの概要</vt:lpstr>
      <vt:lpstr>第1話  AWSアカウントは 分ける？分けない？</vt:lpstr>
      <vt:lpstr>まえがき</vt:lpstr>
      <vt:lpstr>登場人物・背景</vt:lpstr>
      <vt:lpstr>PowerPoint プレゼンテーション</vt:lpstr>
      <vt:lpstr>AWSアカウントに関する提案</vt:lpstr>
      <vt:lpstr>PowerPoint プレゼンテーション</vt:lpstr>
      <vt:lpstr>VPC構成の検討</vt:lpstr>
      <vt:lpstr>PowerPoint プレゼンテーション</vt:lpstr>
      <vt:lpstr>あとがき</vt:lpstr>
      <vt:lpstr>第2話  マルチAZは 2AZ？3AZ？</vt:lpstr>
      <vt:lpstr>まえがき</vt:lpstr>
      <vt:lpstr>登場人物・背景</vt:lpstr>
      <vt:lpstr>PowerPoint プレゼンテーション</vt:lpstr>
      <vt:lpstr>3AZ化の検討</vt:lpstr>
      <vt:lpstr>PowerPoint プレゼンテーション</vt:lpstr>
      <vt:lpstr>あとがき</vt:lpstr>
      <vt:lpstr>第3話  S3を使ってはいけない？</vt:lpstr>
      <vt:lpstr>まえがき</vt:lpstr>
      <vt:lpstr>登場人物・背景</vt:lpstr>
      <vt:lpstr>PowerPoint プレゼンテーション</vt:lpstr>
      <vt:lpstr>外部システムとの連携をEFSで構成</vt:lpstr>
      <vt:lpstr>PowerPoint プレゼンテーション</vt:lpstr>
      <vt:lpstr>あとがき</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AWS初心者(2ヶ月目)が体験した 設計の悩みドコロ</dc:title>
  <dc:creator>SawadaHisashi</dc:creator>
  <cp:lastModifiedBy>Sawada Hisashi</cp:lastModifiedBy>
  <cp:revision>48</cp:revision>
  <dcterms:created xsi:type="dcterms:W3CDTF">2020-03-09T13:28:25Z</dcterms:created>
  <dcterms:modified xsi:type="dcterms:W3CDTF">2020-03-21T12:14:50Z</dcterms:modified>
</cp:coreProperties>
</file>