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Lst>
  <p:sldSz cx="9144000" cy="5143500" type="screen16x9"/>
  <p:notesSz cx="6858000" cy="9144000"/>
  <p:embeddedFontLst>
    <p:embeddedFont>
      <p:font typeface="Arvo" panose="02000000000000000000" pitchFamily="2" charset="0"/>
      <p:regular r:id="rId24"/>
      <p:bold r:id="rId25"/>
      <p:italic r:id="rId26"/>
      <p:boldItalic r:id="rId27"/>
    </p:embeddedFont>
    <p:embeddedFont>
      <p:font typeface="Roboto Condensed" panose="02000000000000000000" pitchFamily="2" charset="0"/>
      <p:regular r:id="rId28"/>
      <p:bold r:id="rId29"/>
      <p:italic r:id="rId30"/>
      <p:boldItalic r:id="rId31"/>
    </p:embeddedFont>
    <p:embeddedFont>
      <p:font typeface="Roboto Condensed Light"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5"/>
  </p:normalViewPr>
  <p:slideViewPr>
    <p:cSldViewPr snapToGrid="0" snapToObjects="1">
      <p:cViewPr varScale="1">
        <p:scale>
          <a:sx n="139" d="100"/>
          <a:sy n="139" d="100"/>
        </p:scale>
        <p:origin x="8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8293dad5b4_0_22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8293dad5b4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8293dad5b4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8293dad5b4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8293dad5b4_0_36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8293dad5b4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8293dad5b4_0_24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8293dad5b4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8293dad5b4_0_29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8293dad5b4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8293dad5b4_0_32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8293dad5b4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8293dad5b4_0_38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8293dad5b4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8293dad5b4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8293dad5b4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8293dad5b4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8293dad5b4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8293dad5b4_0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8293dad5b4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293dad5b4_0_6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8293dad5b4_0_6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8293dad5b4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8293dad5b4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293dad5b4_0_57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8293dad5b4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8293dad5b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8293dad5b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8bd37ad8f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58bd37ad8f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8293dad5b4_0_11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8293dad5b4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8293dad5b4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8293dad5b4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293dad5b4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8293dad5b4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8293dad5b4_0_19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8293dad5b4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9800"/>
              </a:buClr>
              <a:buSzPts val="2000"/>
              <a:buNone/>
              <a:defRPr sz="2000">
                <a:solidFill>
                  <a:srgbClr val="FF9800"/>
                </a:solidFill>
              </a:defRPr>
            </a:lvl1pPr>
            <a:lvl2pPr lvl="1" rtl="0">
              <a:spcBef>
                <a:spcPts val="1000"/>
              </a:spcBef>
              <a:spcAft>
                <a:spcPts val="0"/>
              </a:spcAft>
              <a:buClr>
                <a:srgbClr val="FF9800"/>
              </a:buClr>
              <a:buSzPts val="2000"/>
              <a:buNone/>
              <a:defRPr sz="2000">
                <a:solidFill>
                  <a:srgbClr val="FF9800"/>
                </a:solidFill>
              </a:defRPr>
            </a:lvl2pPr>
            <a:lvl3pPr lvl="2" rtl="0">
              <a:spcBef>
                <a:spcPts val="1000"/>
              </a:spcBef>
              <a:spcAft>
                <a:spcPts val="0"/>
              </a:spcAft>
              <a:buClr>
                <a:srgbClr val="FF9800"/>
              </a:buClr>
              <a:buSzPts val="2000"/>
              <a:buNone/>
              <a:defRPr sz="2000">
                <a:solidFill>
                  <a:srgbClr val="FF9800"/>
                </a:solidFill>
              </a:defRPr>
            </a:lvl3pPr>
            <a:lvl4pPr lvl="3" rtl="0">
              <a:spcBef>
                <a:spcPts val="1000"/>
              </a:spcBef>
              <a:spcAft>
                <a:spcPts val="0"/>
              </a:spcAft>
              <a:buClr>
                <a:srgbClr val="FF9800"/>
              </a:buClr>
              <a:buSzPts val="2000"/>
              <a:buNone/>
              <a:defRPr sz="2000">
                <a:solidFill>
                  <a:srgbClr val="FF9800"/>
                </a:solidFill>
              </a:defRPr>
            </a:lvl4pPr>
            <a:lvl5pPr lvl="4" rtl="0">
              <a:spcBef>
                <a:spcPts val="1000"/>
              </a:spcBef>
              <a:spcAft>
                <a:spcPts val="0"/>
              </a:spcAft>
              <a:buClr>
                <a:srgbClr val="FF9800"/>
              </a:buClr>
              <a:buSzPts val="2000"/>
              <a:buNone/>
              <a:defRPr sz="2000">
                <a:solidFill>
                  <a:srgbClr val="FF9800"/>
                </a:solidFill>
              </a:defRPr>
            </a:lvl5pPr>
            <a:lvl6pPr lvl="5" rtl="0">
              <a:spcBef>
                <a:spcPts val="1000"/>
              </a:spcBef>
              <a:spcAft>
                <a:spcPts val="0"/>
              </a:spcAft>
              <a:buClr>
                <a:srgbClr val="FF9800"/>
              </a:buClr>
              <a:buSzPts val="2000"/>
              <a:buNone/>
              <a:defRPr sz="2000">
                <a:solidFill>
                  <a:srgbClr val="FF9800"/>
                </a:solidFill>
              </a:defRPr>
            </a:lvl6pPr>
            <a:lvl7pPr lvl="6" rtl="0">
              <a:spcBef>
                <a:spcPts val="1000"/>
              </a:spcBef>
              <a:spcAft>
                <a:spcPts val="0"/>
              </a:spcAft>
              <a:buClr>
                <a:srgbClr val="FF9800"/>
              </a:buClr>
              <a:buSzPts val="2000"/>
              <a:buNone/>
              <a:defRPr sz="2000">
                <a:solidFill>
                  <a:srgbClr val="FF9800"/>
                </a:solidFill>
              </a:defRPr>
            </a:lvl7pPr>
            <a:lvl8pPr lvl="7" rtl="0">
              <a:spcBef>
                <a:spcPts val="1000"/>
              </a:spcBef>
              <a:spcAft>
                <a:spcPts val="0"/>
              </a:spcAft>
              <a:buClr>
                <a:srgbClr val="FF9800"/>
              </a:buClr>
              <a:buSzPts val="2000"/>
              <a:buNone/>
              <a:defRPr sz="2000">
                <a:solidFill>
                  <a:srgbClr val="FF9800"/>
                </a:solidFill>
              </a:defRPr>
            </a:lvl8pPr>
            <a:lvl9pPr lvl="8" rtl="0">
              <a:spcBef>
                <a:spcPts val="1000"/>
              </a:spcBef>
              <a:spcAft>
                <a:spcPts val="1000"/>
              </a:spcAft>
              <a:buClr>
                <a:srgbClr val="FF9800"/>
              </a:buClr>
              <a:buSzPts val="2000"/>
              <a:buNone/>
              <a:defRPr sz="2000">
                <a:solidFill>
                  <a:srgbClr val="FF9800"/>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2"/>
        <p:cNvGrpSpPr/>
        <p:nvPr/>
      </p:nvGrpSpPr>
      <p:grpSpPr>
        <a:xfrm>
          <a:off x="0" y="0"/>
          <a:ext cx="0" cy="0"/>
          <a:chOff x="0" y="0"/>
          <a:chExt cx="0" cy="0"/>
        </a:xfrm>
      </p:grpSpPr>
      <p:sp>
        <p:nvSpPr>
          <p:cNvPr id="43" name="Google Shape;43;p4"/>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44" name="Google Shape;44;p4"/>
          <p:cNvGrpSpPr/>
          <p:nvPr/>
        </p:nvGrpSpPr>
        <p:grpSpPr>
          <a:xfrm>
            <a:off x="0" y="-7088"/>
            <a:ext cx="8661398" cy="5150588"/>
            <a:chOff x="0" y="-7088"/>
            <a:chExt cx="8661398" cy="5150588"/>
          </a:xfrm>
        </p:grpSpPr>
        <p:sp>
          <p:nvSpPr>
            <p:cNvPr id="45" name="Google Shape;45;p4"/>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47" name="Google Shape;47;p4"/>
          <p:cNvGrpSpPr/>
          <p:nvPr/>
        </p:nvGrpSpPr>
        <p:grpSpPr>
          <a:xfrm rot="10800000" flipH="1">
            <a:off x="1" y="1090763"/>
            <a:ext cx="8847502" cy="2961975"/>
            <a:chOff x="-8178042" y="-4493254"/>
            <a:chExt cx="19483598" cy="6522736"/>
          </a:xfrm>
        </p:grpSpPr>
        <p:sp>
          <p:nvSpPr>
            <p:cNvPr id="48" name="Google Shape;48;p4"/>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9" name="Google Shape;49;p4"/>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50" name="Google Shape;50;p4"/>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a:endParaRPr/>
          </a:p>
        </p:txBody>
      </p:sp>
      <p:sp>
        <p:nvSpPr>
          <p:cNvPr id="51" name="Google Shape;51;p4"/>
          <p:cNvSpPr txBox="1"/>
          <p:nvPr/>
        </p:nvSpPr>
        <p:spPr>
          <a:xfrm>
            <a:off x="286600" y="1014575"/>
            <a:ext cx="6765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FF9800"/>
                </a:solidFill>
              </a:rPr>
              <a:t>“</a:t>
            </a:r>
            <a:endParaRPr sz="7200" b="1">
              <a:solidFill>
                <a:srgbClr val="FF9800"/>
              </a:solidFill>
            </a:endParaRPr>
          </a:p>
        </p:txBody>
      </p:sp>
      <p:grpSp>
        <p:nvGrpSpPr>
          <p:cNvPr id="52" name="Google Shape;52;p4"/>
          <p:cNvGrpSpPr/>
          <p:nvPr/>
        </p:nvGrpSpPr>
        <p:grpSpPr>
          <a:xfrm>
            <a:off x="6946842" y="4472723"/>
            <a:ext cx="2202830" cy="670795"/>
            <a:chOff x="5575242" y="4472723"/>
            <a:chExt cx="2202830" cy="670795"/>
          </a:xfrm>
        </p:grpSpPr>
        <p:sp>
          <p:nvSpPr>
            <p:cNvPr id="53" name="Google Shape;53;p4"/>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4"/>
            <p:cNvGrpSpPr/>
            <p:nvPr/>
          </p:nvGrpSpPr>
          <p:grpSpPr>
            <a:xfrm flipH="1">
              <a:off x="5734850" y="4472723"/>
              <a:ext cx="2040837" cy="670795"/>
              <a:chOff x="1297954" y="330075"/>
              <a:chExt cx="5169293" cy="1699506"/>
            </a:xfrm>
          </p:grpSpPr>
          <p:sp>
            <p:nvSpPr>
              <p:cNvPr id="55" name="Google Shape;55;p4"/>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flipH="1">
              <a:off x="5578209" y="4646738"/>
              <a:ext cx="2199863" cy="304563"/>
              <a:chOff x="-5827153" y="330075"/>
              <a:chExt cx="12276019" cy="1699569"/>
            </a:xfrm>
          </p:grpSpPr>
          <p:sp>
            <p:nvSpPr>
              <p:cNvPr id="58" name="Google Shape;58;p4"/>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 name="Google Shape;60;p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a:off x="-4" y="40"/>
            <a:ext cx="7072430" cy="1327315"/>
            <a:chOff x="-4" y="40"/>
            <a:chExt cx="7072430" cy="1327315"/>
          </a:xfrm>
        </p:grpSpPr>
        <p:sp>
          <p:nvSpPr>
            <p:cNvPr id="63" name="Google Shape;63;p5"/>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64" name="Google Shape;64;p5"/>
            <p:cNvGrpSpPr/>
            <p:nvPr/>
          </p:nvGrpSpPr>
          <p:grpSpPr>
            <a:xfrm rot="10800000" flipH="1">
              <a:off x="3" y="40"/>
              <a:ext cx="6756168" cy="1327315"/>
              <a:chOff x="-2168138" y="330075"/>
              <a:chExt cx="8650663" cy="1699506"/>
            </a:xfrm>
          </p:grpSpPr>
          <p:sp>
            <p:nvSpPr>
              <p:cNvPr id="65" name="Google Shape;65;p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66" name="Google Shape;66;p5"/>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67" name="Google Shape;67;p5"/>
            <p:cNvGrpSpPr/>
            <p:nvPr/>
          </p:nvGrpSpPr>
          <p:grpSpPr>
            <a:xfrm rot="10800000" flipH="1">
              <a:off x="-4" y="381007"/>
              <a:ext cx="7072430" cy="771744"/>
              <a:chOff x="-9092084" y="330075"/>
              <a:chExt cx="15574609" cy="1699501"/>
            </a:xfrm>
          </p:grpSpPr>
          <p:sp>
            <p:nvSpPr>
              <p:cNvPr id="68" name="Google Shape;68;p5"/>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69" name="Google Shape;69;p5"/>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70" name="Google Shape;70;p5"/>
          <p:cNvGrpSpPr/>
          <p:nvPr/>
        </p:nvGrpSpPr>
        <p:grpSpPr>
          <a:xfrm>
            <a:off x="6946842" y="4472723"/>
            <a:ext cx="2202830" cy="670795"/>
            <a:chOff x="5575242" y="4472723"/>
            <a:chExt cx="2202830" cy="670795"/>
          </a:xfrm>
        </p:grpSpPr>
        <p:sp>
          <p:nvSpPr>
            <p:cNvPr id="71" name="Google Shape;71;p5"/>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5"/>
            <p:cNvGrpSpPr/>
            <p:nvPr/>
          </p:nvGrpSpPr>
          <p:grpSpPr>
            <a:xfrm flipH="1">
              <a:off x="5734850" y="4472723"/>
              <a:ext cx="2040837" cy="670795"/>
              <a:chOff x="1297954" y="330075"/>
              <a:chExt cx="5169293" cy="1699506"/>
            </a:xfrm>
          </p:grpSpPr>
          <p:sp>
            <p:nvSpPr>
              <p:cNvPr id="73" name="Google Shape;73;p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5"/>
            <p:cNvGrpSpPr/>
            <p:nvPr/>
          </p:nvGrpSpPr>
          <p:grpSpPr>
            <a:xfrm flipH="1">
              <a:off x="5578209" y="4646738"/>
              <a:ext cx="2199863" cy="304563"/>
              <a:chOff x="-5827153" y="330075"/>
              <a:chExt cx="12276019" cy="1699569"/>
            </a:xfrm>
          </p:grpSpPr>
          <p:sp>
            <p:nvSpPr>
              <p:cNvPr id="76" name="Google Shape;76;p5"/>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2"/>
        <p:cNvGrpSpPr/>
        <p:nvPr/>
      </p:nvGrpSpPr>
      <p:grpSpPr>
        <a:xfrm>
          <a:off x="0" y="0"/>
          <a:ext cx="0" cy="0"/>
          <a:chOff x="0" y="0"/>
          <a:chExt cx="0" cy="0"/>
        </a:xfrm>
      </p:grpSpPr>
      <p:grpSp>
        <p:nvGrpSpPr>
          <p:cNvPr id="103" name="Google Shape;103;p7"/>
          <p:cNvGrpSpPr/>
          <p:nvPr/>
        </p:nvGrpSpPr>
        <p:grpSpPr>
          <a:xfrm>
            <a:off x="-4" y="40"/>
            <a:ext cx="7072430" cy="1327315"/>
            <a:chOff x="-4" y="40"/>
            <a:chExt cx="7072430" cy="1327315"/>
          </a:xfrm>
        </p:grpSpPr>
        <p:sp>
          <p:nvSpPr>
            <p:cNvPr id="104" name="Google Shape;104;p7"/>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05" name="Google Shape;105;p7"/>
            <p:cNvGrpSpPr/>
            <p:nvPr/>
          </p:nvGrpSpPr>
          <p:grpSpPr>
            <a:xfrm rot="10800000" flipH="1">
              <a:off x="3" y="40"/>
              <a:ext cx="6756168" cy="1327315"/>
              <a:chOff x="-2168138" y="330075"/>
              <a:chExt cx="8650663" cy="1699506"/>
            </a:xfrm>
          </p:grpSpPr>
          <p:sp>
            <p:nvSpPr>
              <p:cNvPr id="106" name="Google Shape;106;p7"/>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7" name="Google Shape;107;p7"/>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08" name="Google Shape;108;p7"/>
            <p:cNvGrpSpPr/>
            <p:nvPr/>
          </p:nvGrpSpPr>
          <p:grpSpPr>
            <a:xfrm rot="10800000" flipH="1">
              <a:off x="-4" y="381007"/>
              <a:ext cx="7072430" cy="771744"/>
              <a:chOff x="-9092084" y="330075"/>
              <a:chExt cx="15574609" cy="1699501"/>
            </a:xfrm>
          </p:grpSpPr>
          <p:sp>
            <p:nvSpPr>
              <p:cNvPr id="109" name="Google Shape;109;p7"/>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0" name="Google Shape;110;p7"/>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11" name="Google Shape;111;p7"/>
          <p:cNvGrpSpPr/>
          <p:nvPr/>
        </p:nvGrpSpPr>
        <p:grpSpPr>
          <a:xfrm>
            <a:off x="6946842" y="4472723"/>
            <a:ext cx="2202830" cy="670795"/>
            <a:chOff x="5575242" y="4472723"/>
            <a:chExt cx="2202830" cy="670795"/>
          </a:xfrm>
        </p:grpSpPr>
        <p:sp>
          <p:nvSpPr>
            <p:cNvPr id="112" name="Google Shape;112;p7"/>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7"/>
            <p:cNvGrpSpPr/>
            <p:nvPr/>
          </p:nvGrpSpPr>
          <p:grpSpPr>
            <a:xfrm flipH="1">
              <a:off x="5734850" y="4472723"/>
              <a:ext cx="2040837" cy="670795"/>
              <a:chOff x="1297954" y="330075"/>
              <a:chExt cx="5169293" cy="1699506"/>
            </a:xfrm>
          </p:grpSpPr>
          <p:sp>
            <p:nvSpPr>
              <p:cNvPr id="114" name="Google Shape;114;p7"/>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7"/>
            <p:cNvGrpSpPr/>
            <p:nvPr/>
          </p:nvGrpSpPr>
          <p:grpSpPr>
            <a:xfrm flipH="1">
              <a:off x="5578209" y="4646738"/>
              <a:ext cx="2199863" cy="304563"/>
              <a:chOff x="-5827153" y="330075"/>
              <a:chExt cx="12276019" cy="1699569"/>
            </a:xfrm>
          </p:grpSpPr>
          <p:sp>
            <p:nvSpPr>
              <p:cNvPr id="117" name="Google Shape;117;p7"/>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 name="Google Shape;119;p7"/>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Google Shape;120;p7"/>
          <p:cNvSpPr txBox="1">
            <a:spLocks noGrp="1"/>
          </p:cNvSpPr>
          <p:nvPr>
            <p:ph type="body" idx="1"/>
          </p:nvPr>
        </p:nvSpPr>
        <p:spPr>
          <a:xfrm>
            <a:off x="8704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Google Shape;121;p7"/>
          <p:cNvSpPr txBox="1">
            <a:spLocks noGrp="1"/>
          </p:cNvSpPr>
          <p:nvPr>
            <p:ph type="body" idx="2"/>
          </p:nvPr>
        </p:nvSpPr>
        <p:spPr>
          <a:xfrm>
            <a:off x="3233637"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Google Shape;122;p7"/>
          <p:cNvSpPr txBox="1">
            <a:spLocks noGrp="1"/>
          </p:cNvSpPr>
          <p:nvPr>
            <p:ph type="body" idx="3"/>
          </p:nvPr>
        </p:nvSpPr>
        <p:spPr>
          <a:xfrm>
            <a:off x="55406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3" name="Google Shape;123;p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3"/>
        <p:cNvGrpSpPr/>
        <p:nvPr/>
      </p:nvGrpSpPr>
      <p:grpSpPr>
        <a:xfrm>
          <a:off x="0" y="0"/>
          <a:ext cx="0" cy="0"/>
          <a:chOff x="0" y="0"/>
          <a:chExt cx="0" cy="0"/>
        </a:xfrm>
      </p:grpSpPr>
      <p:grpSp>
        <p:nvGrpSpPr>
          <p:cNvPr id="144" name="Google Shape;144;p9"/>
          <p:cNvGrpSpPr/>
          <p:nvPr/>
        </p:nvGrpSpPr>
        <p:grpSpPr>
          <a:xfrm>
            <a:off x="2466138" y="4472723"/>
            <a:ext cx="6686825" cy="670795"/>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4732169"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4670984"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2" name="Google Shape;152;p9"/>
          <p:cNvSpPr txBox="1">
            <a:spLocks noGrp="1"/>
          </p:cNvSpPr>
          <p:nvPr>
            <p:ph type="body" idx="1"/>
          </p:nvPr>
        </p:nvSpPr>
        <p:spPr>
          <a:xfrm>
            <a:off x="2682800" y="4636500"/>
            <a:ext cx="6004200" cy="3156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300"/>
              <a:buNone/>
              <a:defRPr sz="1300"/>
            </a:lvl1pPr>
          </a:lstStyle>
          <a:p>
            <a:endParaRPr/>
          </a:p>
        </p:txBody>
      </p:sp>
      <p:sp>
        <p:nvSpPr>
          <p:cNvPr id="153" name="Google Shape;153;p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54" name="Google Shape;154;p9"/>
          <p:cNvGrpSpPr/>
          <p:nvPr/>
        </p:nvGrpSpPr>
        <p:grpSpPr>
          <a:xfrm rot="10800000">
            <a:off x="-8" y="-2"/>
            <a:ext cx="2202830" cy="670795"/>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Google Shape;163;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64" name="Google Shape;164;p10"/>
          <p:cNvGrpSpPr/>
          <p:nvPr/>
        </p:nvGrpSpPr>
        <p:grpSpPr>
          <a:xfrm>
            <a:off x="6946842" y="4472723"/>
            <a:ext cx="2202830" cy="670795"/>
            <a:chOff x="5575242" y="4472723"/>
            <a:chExt cx="2202830" cy="670795"/>
          </a:xfrm>
        </p:grpSpPr>
        <p:sp>
          <p:nvSpPr>
            <p:cNvPr id="165" name="Google Shape;165;p10"/>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10"/>
            <p:cNvGrpSpPr/>
            <p:nvPr/>
          </p:nvGrpSpPr>
          <p:grpSpPr>
            <a:xfrm flipH="1">
              <a:off x="5734850" y="4472723"/>
              <a:ext cx="2040837" cy="670795"/>
              <a:chOff x="1297954" y="330075"/>
              <a:chExt cx="5169293" cy="1699506"/>
            </a:xfrm>
          </p:grpSpPr>
          <p:sp>
            <p:nvSpPr>
              <p:cNvPr id="167" name="Google Shape;167;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0"/>
            <p:cNvGrpSpPr/>
            <p:nvPr/>
          </p:nvGrpSpPr>
          <p:grpSpPr>
            <a:xfrm flipH="1">
              <a:off x="5578209" y="4646738"/>
              <a:ext cx="2199863" cy="304563"/>
              <a:chOff x="-5827153" y="330075"/>
              <a:chExt cx="12276019" cy="1699569"/>
            </a:xfrm>
          </p:grpSpPr>
          <p:sp>
            <p:nvSpPr>
              <p:cNvPr id="170" name="Google Shape;170;p10"/>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0"/>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 name="Google Shape;172;p10"/>
          <p:cNvGrpSpPr/>
          <p:nvPr/>
        </p:nvGrpSpPr>
        <p:grpSpPr>
          <a:xfrm rot="10800000">
            <a:off x="-8" y="-2"/>
            <a:ext cx="2202830" cy="670795"/>
            <a:chOff x="5575242" y="4472723"/>
            <a:chExt cx="2202830" cy="670795"/>
          </a:xfrm>
        </p:grpSpPr>
        <p:sp>
          <p:nvSpPr>
            <p:cNvPr id="173" name="Google Shape;173;p10"/>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10"/>
            <p:cNvGrpSpPr/>
            <p:nvPr/>
          </p:nvGrpSpPr>
          <p:grpSpPr>
            <a:xfrm flipH="1">
              <a:off x="5734850" y="4472723"/>
              <a:ext cx="2040837" cy="670795"/>
              <a:chOff x="1297954" y="330075"/>
              <a:chExt cx="5169293" cy="1699506"/>
            </a:xfrm>
          </p:grpSpPr>
          <p:sp>
            <p:nvSpPr>
              <p:cNvPr id="175" name="Google Shape;175;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0"/>
            <p:cNvGrpSpPr/>
            <p:nvPr/>
          </p:nvGrpSpPr>
          <p:grpSpPr>
            <a:xfrm flipH="1">
              <a:off x="5578209" y="4646738"/>
              <a:ext cx="2199863" cy="304563"/>
              <a:chOff x="-5827153" y="330075"/>
              <a:chExt cx="12276019" cy="1699569"/>
            </a:xfrm>
          </p:grpSpPr>
          <p:sp>
            <p:nvSpPr>
              <p:cNvPr id="178" name="Google Shape;178;p10"/>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rgbClr val="FFFFFF"/>
                </a:solidFill>
                <a:latin typeface="Roboto Condensed"/>
                <a:ea typeface="Roboto Condensed"/>
                <a:cs typeface="Roboto Condensed"/>
                <a:sym typeface="Roboto Condensed"/>
              </a:defRPr>
            </a:lvl1pPr>
            <a:lvl2pPr lvl="1" algn="r">
              <a:buNone/>
              <a:defRPr sz="1200" b="1">
                <a:solidFill>
                  <a:srgbClr val="FFFFFF"/>
                </a:solidFill>
                <a:latin typeface="Roboto Condensed"/>
                <a:ea typeface="Roboto Condensed"/>
                <a:cs typeface="Roboto Condensed"/>
                <a:sym typeface="Roboto Condensed"/>
              </a:defRPr>
            </a:lvl2pPr>
            <a:lvl3pPr lvl="2" algn="r">
              <a:buNone/>
              <a:defRPr sz="1200" b="1">
                <a:solidFill>
                  <a:srgbClr val="FFFFFF"/>
                </a:solidFill>
                <a:latin typeface="Roboto Condensed"/>
                <a:ea typeface="Roboto Condensed"/>
                <a:cs typeface="Roboto Condensed"/>
                <a:sym typeface="Roboto Condensed"/>
              </a:defRPr>
            </a:lvl3pPr>
            <a:lvl4pPr lvl="3" algn="r">
              <a:buNone/>
              <a:defRPr sz="1200" b="1">
                <a:solidFill>
                  <a:srgbClr val="FFFFFF"/>
                </a:solidFill>
                <a:latin typeface="Roboto Condensed"/>
                <a:ea typeface="Roboto Condensed"/>
                <a:cs typeface="Roboto Condensed"/>
                <a:sym typeface="Roboto Condensed"/>
              </a:defRPr>
            </a:lvl4pPr>
            <a:lvl5pPr lvl="4" algn="r">
              <a:buNone/>
              <a:defRPr sz="1200" b="1">
                <a:solidFill>
                  <a:srgbClr val="FFFFFF"/>
                </a:solidFill>
                <a:latin typeface="Roboto Condensed"/>
                <a:ea typeface="Roboto Condensed"/>
                <a:cs typeface="Roboto Condensed"/>
                <a:sym typeface="Roboto Condensed"/>
              </a:defRPr>
            </a:lvl5pPr>
            <a:lvl6pPr lvl="5" algn="r">
              <a:buNone/>
              <a:defRPr sz="1200" b="1">
                <a:solidFill>
                  <a:srgbClr val="FFFFFF"/>
                </a:solidFill>
                <a:latin typeface="Roboto Condensed"/>
                <a:ea typeface="Roboto Condensed"/>
                <a:cs typeface="Roboto Condensed"/>
                <a:sym typeface="Roboto Condensed"/>
              </a:defRPr>
            </a:lvl6pPr>
            <a:lvl7pPr lvl="6" algn="r">
              <a:buNone/>
              <a:defRPr sz="1200" b="1">
                <a:solidFill>
                  <a:srgbClr val="FFFFFF"/>
                </a:solidFill>
                <a:latin typeface="Roboto Condensed"/>
                <a:ea typeface="Roboto Condensed"/>
                <a:cs typeface="Roboto Condensed"/>
                <a:sym typeface="Roboto Condensed"/>
              </a:defRPr>
            </a:lvl7pPr>
            <a:lvl8pPr lvl="7" algn="r">
              <a:buNone/>
              <a:defRPr sz="1200" b="1">
                <a:solidFill>
                  <a:srgbClr val="FFFFFF"/>
                </a:solidFill>
                <a:latin typeface="Roboto Condensed"/>
                <a:ea typeface="Roboto Condensed"/>
                <a:cs typeface="Roboto Condensed"/>
                <a:sym typeface="Roboto Condensed"/>
              </a:defRPr>
            </a:lvl8pPr>
            <a:lvl9pPr lvl="8" algn="r">
              <a:buNone/>
              <a:defRPr sz="1200" b="1">
                <a:solidFill>
                  <a:srgbClr val="FFFFFF"/>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calculator.aw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hyperlink" Target="https://spcv.costsheep.com/"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426175" y="1090750"/>
            <a:ext cx="6769200" cy="296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Savings Plansで変わったAWSのお金のこと</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0"/>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慎重に精査する、虫の目パターン</a:t>
            </a:r>
            <a:endParaRPr/>
          </a:p>
        </p:txBody>
      </p:sp>
      <p:sp>
        <p:nvSpPr>
          <p:cNvPr id="362" name="Google Shape;362;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363" name="Google Shape;363;p20"/>
          <p:cNvGrpSpPr/>
          <p:nvPr/>
        </p:nvGrpSpPr>
        <p:grpSpPr>
          <a:xfrm>
            <a:off x="293683" y="574116"/>
            <a:ext cx="309041" cy="403123"/>
            <a:chOff x="590250" y="244200"/>
            <a:chExt cx="407975" cy="532175"/>
          </a:xfrm>
        </p:grpSpPr>
        <p:sp>
          <p:nvSpPr>
            <p:cNvPr id="364" name="Google Shape;364;p20"/>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0"/>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0"/>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0"/>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0"/>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0"/>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0"/>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8" name="Google Shape;378;p20"/>
          <p:cNvSpPr txBox="1">
            <a:spLocks noGrp="1"/>
          </p:cNvSpPr>
          <p:nvPr>
            <p:ph type="body" idx="1"/>
          </p:nvPr>
        </p:nvSpPr>
        <p:spPr>
          <a:xfrm>
            <a:off x="380250" y="1391950"/>
            <a:ext cx="8511300" cy="3244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b="1">
                <a:solidFill>
                  <a:schemeClr val="dk1"/>
                </a:solidFill>
                <a:latin typeface="Roboto Condensed"/>
                <a:ea typeface="Roboto Condensed"/>
                <a:cs typeface="Roboto Condensed"/>
                <a:sym typeface="Roboto Condensed"/>
              </a:rPr>
              <a:t>次は虫の目パターンです。</a:t>
            </a:r>
            <a:endParaRPr sz="2400" b="1">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endParaRPr sz="2400" b="1">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r>
              <a:rPr lang="en" sz="2400" b="1">
                <a:solidFill>
                  <a:schemeClr val="dk1"/>
                </a:solidFill>
                <a:latin typeface="Roboto Condensed"/>
                <a:ea typeface="Roboto Condensed"/>
                <a:cs typeface="Roboto Condensed"/>
                <a:sym typeface="Roboto Condensed"/>
              </a:rPr>
              <a:t>こちらは比較的手間の掛かる見積方法ですので鳥の目パターンが適用できない場合に検討するのが良いかと思います。</a:t>
            </a:r>
            <a:endParaRPr sz="2400" b="1">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endParaRPr sz="2400" b="1">
              <a:solidFill>
                <a:schemeClr val="dk1"/>
              </a:solidFill>
              <a:latin typeface="Roboto Condensed"/>
              <a:ea typeface="Roboto Condensed"/>
              <a:cs typeface="Roboto Condensed"/>
              <a:sym typeface="Roboto Condensed"/>
            </a:endParaRPr>
          </a:p>
          <a:p>
            <a:pPr marL="0" lvl="0" indent="0" algn="l" rtl="0">
              <a:spcBef>
                <a:spcPts val="1000"/>
              </a:spcBef>
              <a:spcAft>
                <a:spcPts val="1000"/>
              </a:spcAft>
              <a:buNone/>
            </a:pPr>
            <a:endParaRPr sz="2400" b="1">
              <a:solidFill>
                <a:schemeClr val="dk1"/>
              </a:solidFill>
              <a:latin typeface="Roboto Condensed"/>
              <a:ea typeface="Roboto Condensed"/>
              <a:cs typeface="Roboto Condensed"/>
              <a:sym typeface="Roboto Condensed"/>
            </a:endParaRPr>
          </a:p>
        </p:txBody>
      </p:sp>
      <p:pic>
        <p:nvPicPr>
          <p:cNvPr id="379" name="Google Shape;379;p20"/>
          <p:cNvPicPr preferRelativeResize="0"/>
          <p:nvPr/>
        </p:nvPicPr>
        <p:blipFill>
          <a:blip r:embed="rId3">
            <a:alphaModFix/>
          </a:blip>
          <a:stretch>
            <a:fillRect/>
          </a:stretch>
        </p:blipFill>
        <p:spPr>
          <a:xfrm>
            <a:off x="4799050" y="424575"/>
            <a:ext cx="812675" cy="702225"/>
          </a:xfrm>
          <a:prstGeom prst="rect">
            <a:avLst/>
          </a:prstGeom>
          <a:noFill/>
          <a:ln>
            <a:noFill/>
          </a:ln>
        </p:spPr>
      </p:pic>
      <p:pic>
        <p:nvPicPr>
          <p:cNvPr id="380" name="Google Shape;380;p20"/>
          <p:cNvPicPr preferRelativeResize="0"/>
          <p:nvPr/>
        </p:nvPicPr>
        <p:blipFill>
          <a:blip r:embed="rId4">
            <a:alphaModFix/>
          </a:blip>
          <a:stretch>
            <a:fillRect/>
          </a:stretch>
        </p:blipFill>
        <p:spPr>
          <a:xfrm>
            <a:off x="5310925" y="3368500"/>
            <a:ext cx="1691724" cy="16917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1"/>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慎重に精査する、虫の目パターン</a:t>
            </a:r>
            <a:endParaRPr/>
          </a:p>
        </p:txBody>
      </p:sp>
      <p:sp>
        <p:nvSpPr>
          <p:cNvPr id="386" name="Google Shape;386;p2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387" name="Google Shape;387;p21"/>
          <p:cNvGrpSpPr/>
          <p:nvPr/>
        </p:nvGrpSpPr>
        <p:grpSpPr>
          <a:xfrm>
            <a:off x="293683" y="574116"/>
            <a:ext cx="309041" cy="403123"/>
            <a:chOff x="590250" y="244200"/>
            <a:chExt cx="407975" cy="532175"/>
          </a:xfrm>
        </p:grpSpPr>
        <p:sp>
          <p:nvSpPr>
            <p:cNvPr id="388" name="Google Shape;388;p21"/>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1"/>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1"/>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1"/>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1"/>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1"/>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1"/>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1"/>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1"/>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1"/>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1"/>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1"/>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1"/>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1"/>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2" name="Google Shape;402;p21"/>
          <p:cNvSpPr txBox="1">
            <a:spLocks noGrp="1"/>
          </p:cNvSpPr>
          <p:nvPr>
            <p:ph type="body" idx="1"/>
          </p:nvPr>
        </p:nvSpPr>
        <p:spPr>
          <a:xfrm>
            <a:off x="380250" y="1391950"/>
            <a:ext cx="8511300" cy="3244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b="1" dirty="0">
                <a:solidFill>
                  <a:schemeClr val="dk1"/>
                </a:solidFill>
                <a:latin typeface="Roboto Condensed"/>
                <a:ea typeface="Roboto Condensed"/>
                <a:cs typeface="Roboto Condensed"/>
                <a:sym typeface="Roboto Condensed"/>
              </a:rPr>
              <a:t>精査の方法は以下の３ステップになります。</a:t>
            </a:r>
            <a:endParaRPr sz="2400" b="1" dirty="0">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endParaRPr sz="2400" b="1" dirty="0">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r>
              <a:rPr lang="en" sz="2400" b="1" dirty="0">
                <a:solidFill>
                  <a:schemeClr val="dk1"/>
                </a:solidFill>
                <a:latin typeface="Roboto Condensed"/>
                <a:ea typeface="Roboto Condensed"/>
                <a:cs typeface="Roboto Condensed"/>
                <a:sym typeface="Roboto Condensed"/>
              </a:rPr>
              <a:t>・</a:t>
            </a:r>
            <a:r>
              <a:rPr lang="en" sz="2400" b="1" dirty="0" err="1">
                <a:solidFill>
                  <a:schemeClr val="dk1"/>
                </a:solidFill>
                <a:latin typeface="Roboto Condensed"/>
                <a:ea typeface="Roboto Condensed"/>
                <a:cs typeface="Roboto Condensed"/>
                <a:sym typeface="Roboto Condensed"/>
              </a:rPr>
              <a:t>個々のインスタンスの稼働実績を調査する</a:t>
            </a:r>
            <a:r>
              <a:rPr lang="en" sz="2400" b="1" dirty="0">
                <a:solidFill>
                  <a:schemeClr val="dk1"/>
                </a:solidFill>
                <a:latin typeface="Roboto Condensed"/>
                <a:ea typeface="Roboto Condensed"/>
                <a:cs typeface="Roboto Condensed"/>
                <a:sym typeface="Roboto Condensed"/>
              </a:rPr>
              <a:t>。</a:t>
            </a:r>
            <a:endParaRPr sz="2400" b="1" dirty="0">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r>
              <a:rPr lang="en" sz="2400" b="1" dirty="0">
                <a:solidFill>
                  <a:schemeClr val="dk1"/>
                </a:solidFill>
                <a:latin typeface="Roboto Condensed"/>
                <a:ea typeface="Roboto Condensed"/>
                <a:cs typeface="Roboto Condensed"/>
                <a:sym typeface="Roboto Condensed"/>
              </a:rPr>
              <a:t>・</a:t>
            </a:r>
            <a:r>
              <a:rPr lang="en" sz="2400" b="1" dirty="0" err="1">
                <a:solidFill>
                  <a:schemeClr val="dk1"/>
                </a:solidFill>
                <a:latin typeface="Roboto Condensed"/>
                <a:ea typeface="Roboto Condensed"/>
                <a:cs typeface="Roboto Condensed"/>
                <a:sym typeface="Roboto Condensed"/>
              </a:rPr>
              <a:t>継続的な稼働を予定しているインスタンスを抽出する</a:t>
            </a:r>
            <a:r>
              <a:rPr lang="en" sz="2400" b="1" dirty="0">
                <a:solidFill>
                  <a:schemeClr val="dk1"/>
                </a:solidFill>
                <a:latin typeface="Roboto Condensed"/>
                <a:ea typeface="Roboto Condensed"/>
                <a:cs typeface="Roboto Condensed"/>
                <a:sym typeface="Roboto Condensed"/>
              </a:rPr>
              <a:t>。</a:t>
            </a:r>
            <a:endParaRPr sz="2400" b="1" dirty="0">
              <a:solidFill>
                <a:schemeClr val="dk1"/>
              </a:solidFill>
              <a:latin typeface="Roboto Condensed"/>
              <a:ea typeface="Roboto Condensed"/>
              <a:cs typeface="Roboto Condensed"/>
              <a:sym typeface="Roboto Condensed"/>
            </a:endParaRPr>
          </a:p>
          <a:p>
            <a:pPr marL="0" lvl="0" indent="0" algn="l" rtl="0">
              <a:spcBef>
                <a:spcPts val="1000"/>
              </a:spcBef>
              <a:spcAft>
                <a:spcPts val="1000"/>
              </a:spcAft>
              <a:buNone/>
            </a:pPr>
            <a:r>
              <a:rPr lang="en" sz="2400" b="1" dirty="0">
                <a:solidFill>
                  <a:schemeClr val="dk1"/>
                </a:solidFill>
                <a:latin typeface="Roboto Condensed"/>
                <a:ea typeface="Roboto Condensed"/>
                <a:cs typeface="Roboto Condensed"/>
                <a:sym typeface="Roboto Condensed"/>
              </a:rPr>
              <a:t>・</a:t>
            </a:r>
            <a:r>
              <a:rPr lang="en" sz="2400" b="1" dirty="0" err="1">
                <a:solidFill>
                  <a:schemeClr val="dk1"/>
                </a:solidFill>
                <a:latin typeface="Roboto Condensed"/>
                <a:ea typeface="Roboto Condensed"/>
                <a:cs typeface="Roboto Condensed"/>
                <a:sym typeface="Roboto Condensed"/>
              </a:rPr>
              <a:t>インスタンスからコミット金額を算出する</a:t>
            </a:r>
            <a:r>
              <a:rPr lang="en" sz="2400" b="1" dirty="0">
                <a:solidFill>
                  <a:schemeClr val="dk1"/>
                </a:solidFill>
                <a:latin typeface="Roboto Condensed"/>
                <a:ea typeface="Roboto Condensed"/>
                <a:cs typeface="Roboto Condensed"/>
                <a:sym typeface="Roboto Condensed"/>
              </a:rPr>
              <a:t>。</a:t>
            </a:r>
            <a:endParaRPr sz="2400" b="1" dirty="0">
              <a:solidFill>
                <a:schemeClr val="dk1"/>
              </a:solidFill>
              <a:latin typeface="Roboto Condensed"/>
              <a:ea typeface="Roboto Condensed"/>
              <a:cs typeface="Roboto Condensed"/>
              <a:sym typeface="Roboto Condensed"/>
            </a:endParaRPr>
          </a:p>
        </p:txBody>
      </p:sp>
      <p:pic>
        <p:nvPicPr>
          <p:cNvPr id="403" name="Google Shape;403;p21"/>
          <p:cNvPicPr preferRelativeResize="0"/>
          <p:nvPr/>
        </p:nvPicPr>
        <p:blipFill>
          <a:blip r:embed="rId3">
            <a:alphaModFix/>
          </a:blip>
          <a:stretch>
            <a:fillRect/>
          </a:stretch>
        </p:blipFill>
        <p:spPr>
          <a:xfrm>
            <a:off x="4799050" y="424575"/>
            <a:ext cx="812675" cy="702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慎重に精査する、虫の目パターン</a:t>
            </a:r>
            <a:endParaRPr/>
          </a:p>
        </p:txBody>
      </p:sp>
      <p:sp>
        <p:nvSpPr>
          <p:cNvPr id="409" name="Google Shape;409;p2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grpSp>
        <p:nvGrpSpPr>
          <p:cNvPr id="410" name="Google Shape;410;p22"/>
          <p:cNvGrpSpPr/>
          <p:nvPr/>
        </p:nvGrpSpPr>
        <p:grpSpPr>
          <a:xfrm>
            <a:off x="293683" y="574116"/>
            <a:ext cx="309041" cy="403123"/>
            <a:chOff x="590250" y="244200"/>
            <a:chExt cx="407975" cy="532175"/>
          </a:xfrm>
        </p:grpSpPr>
        <p:sp>
          <p:nvSpPr>
            <p:cNvPr id="411" name="Google Shape;411;p2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 name="Google Shape;425;p22"/>
          <p:cNvSpPr txBox="1">
            <a:spLocks noGrp="1"/>
          </p:cNvSpPr>
          <p:nvPr>
            <p:ph type="body" idx="1"/>
          </p:nvPr>
        </p:nvSpPr>
        <p:spPr>
          <a:xfrm>
            <a:off x="380250" y="1391950"/>
            <a:ext cx="8511300" cy="3244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b="1">
                <a:solidFill>
                  <a:schemeClr val="dk1"/>
                </a:solidFill>
                <a:latin typeface="Roboto Condensed"/>
                <a:ea typeface="Roboto Condensed"/>
                <a:cs typeface="Roboto Condensed"/>
                <a:sym typeface="Roboto Condensed"/>
              </a:rPr>
              <a:t>まずは個々のインスタンスの稼働実績を調査する必要があります。</a:t>
            </a:r>
            <a:endParaRPr sz="2400" b="1">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r>
              <a:rPr lang="en" sz="2400" b="1">
                <a:solidFill>
                  <a:schemeClr val="dk1"/>
                </a:solidFill>
                <a:latin typeface="Roboto Condensed"/>
                <a:ea typeface="Roboto Condensed"/>
                <a:cs typeface="Roboto Condensed"/>
                <a:sym typeface="Roboto Condensed"/>
              </a:rPr>
              <a:t>最初にCost Explorer: Cost &amp; Usageを起動します。</a:t>
            </a:r>
            <a:endParaRPr sz="2400" b="1">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endParaRPr sz="2400" b="1">
              <a:solidFill>
                <a:schemeClr val="dk1"/>
              </a:solidFill>
              <a:latin typeface="Roboto Condensed"/>
              <a:ea typeface="Roboto Condensed"/>
              <a:cs typeface="Roboto Condensed"/>
              <a:sym typeface="Roboto Condensed"/>
            </a:endParaRPr>
          </a:p>
          <a:p>
            <a:pPr marL="0" lvl="0" indent="0" algn="l" rtl="0">
              <a:spcBef>
                <a:spcPts val="1000"/>
              </a:spcBef>
              <a:spcAft>
                <a:spcPts val="1000"/>
              </a:spcAft>
              <a:buNone/>
            </a:pPr>
            <a:endParaRPr sz="2400" b="1">
              <a:solidFill>
                <a:schemeClr val="dk1"/>
              </a:solidFill>
              <a:latin typeface="Roboto Condensed"/>
              <a:ea typeface="Roboto Condensed"/>
              <a:cs typeface="Roboto Condensed"/>
              <a:sym typeface="Roboto Condensed"/>
            </a:endParaRPr>
          </a:p>
        </p:txBody>
      </p:sp>
      <p:pic>
        <p:nvPicPr>
          <p:cNvPr id="426" name="Google Shape;426;p22"/>
          <p:cNvPicPr preferRelativeResize="0"/>
          <p:nvPr/>
        </p:nvPicPr>
        <p:blipFill>
          <a:blip r:embed="rId3">
            <a:alphaModFix/>
          </a:blip>
          <a:stretch>
            <a:fillRect/>
          </a:stretch>
        </p:blipFill>
        <p:spPr>
          <a:xfrm>
            <a:off x="4799050" y="424575"/>
            <a:ext cx="812675" cy="702225"/>
          </a:xfrm>
          <a:prstGeom prst="rect">
            <a:avLst/>
          </a:prstGeom>
          <a:noFill/>
          <a:ln>
            <a:noFill/>
          </a:ln>
        </p:spPr>
      </p:pic>
      <p:pic>
        <p:nvPicPr>
          <p:cNvPr id="427" name="Google Shape;427;p22"/>
          <p:cNvPicPr preferRelativeResize="0"/>
          <p:nvPr/>
        </p:nvPicPr>
        <p:blipFill>
          <a:blip r:embed="rId4">
            <a:alphaModFix/>
          </a:blip>
          <a:stretch>
            <a:fillRect/>
          </a:stretch>
        </p:blipFill>
        <p:spPr>
          <a:xfrm>
            <a:off x="2665449" y="2826950"/>
            <a:ext cx="1741725" cy="2024825"/>
          </a:xfrm>
          <a:prstGeom prst="rect">
            <a:avLst/>
          </a:prstGeom>
          <a:noFill/>
          <a:ln>
            <a:noFill/>
          </a:ln>
        </p:spPr>
      </p:pic>
      <p:sp>
        <p:nvSpPr>
          <p:cNvPr id="428" name="Google Shape;428;p22"/>
          <p:cNvSpPr/>
          <p:nvPr/>
        </p:nvSpPr>
        <p:spPr>
          <a:xfrm>
            <a:off x="2631674" y="3483375"/>
            <a:ext cx="1741800" cy="3156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3"/>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慎重に精査する、虫の目パターン</a:t>
            </a:r>
            <a:endParaRPr/>
          </a:p>
        </p:txBody>
      </p:sp>
      <p:sp>
        <p:nvSpPr>
          <p:cNvPr id="434" name="Google Shape;434;p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435" name="Google Shape;435;p23"/>
          <p:cNvGrpSpPr/>
          <p:nvPr/>
        </p:nvGrpSpPr>
        <p:grpSpPr>
          <a:xfrm>
            <a:off x="293683" y="574116"/>
            <a:ext cx="309041" cy="403123"/>
            <a:chOff x="590250" y="244200"/>
            <a:chExt cx="407975" cy="532175"/>
          </a:xfrm>
        </p:grpSpPr>
        <p:sp>
          <p:nvSpPr>
            <p:cNvPr id="436" name="Google Shape;436;p23"/>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3"/>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3"/>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3"/>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3"/>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3"/>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3"/>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3"/>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3"/>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3"/>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3"/>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3"/>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3"/>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3"/>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23"/>
          <p:cNvSpPr txBox="1">
            <a:spLocks noGrp="1"/>
          </p:cNvSpPr>
          <p:nvPr>
            <p:ph type="body" idx="1"/>
          </p:nvPr>
        </p:nvSpPr>
        <p:spPr>
          <a:xfrm>
            <a:off x="380250" y="1391950"/>
            <a:ext cx="8511300" cy="3244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b="1">
                <a:solidFill>
                  <a:schemeClr val="dk1"/>
                </a:solidFill>
                <a:latin typeface="Roboto Condensed"/>
                <a:ea typeface="Roboto Condensed"/>
                <a:cs typeface="Roboto Condensed"/>
                <a:sym typeface="Roboto Condensed"/>
              </a:rPr>
              <a:t>次にReportsからMonthly EC2 running hours costs and usageを選択します。</a:t>
            </a:r>
            <a:endParaRPr sz="2400" b="1">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endParaRPr sz="2400" b="1">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endParaRPr sz="2400" b="1">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endParaRPr sz="2400" b="1">
              <a:solidFill>
                <a:schemeClr val="dk1"/>
              </a:solidFill>
              <a:latin typeface="Roboto Condensed"/>
              <a:ea typeface="Roboto Condensed"/>
              <a:cs typeface="Roboto Condensed"/>
              <a:sym typeface="Roboto Condensed"/>
            </a:endParaRPr>
          </a:p>
          <a:p>
            <a:pPr marL="0" lvl="0" indent="0" algn="l" rtl="0">
              <a:spcBef>
                <a:spcPts val="1000"/>
              </a:spcBef>
              <a:spcAft>
                <a:spcPts val="1000"/>
              </a:spcAft>
              <a:buNone/>
            </a:pPr>
            <a:endParaRPr sz="2400" b="1">
              <a:solidFill>
                <a:schemeClr val="dk1"/>
              </a:solidFill>
              <a:latin typeface="Roboto Condensed"/>
              <a:ea typeface="Roboto Condensed"/>
              <a:cs typeface="Roboto Condensed"/>
              <a:sym typeface="Roboto Condensed"/>
            </a:endParaRPr>
          </a:p>
        </p:txBody>
      </p:sp>
      <p:pic>
        <p:nvPicPr>
          <p:cNvPr id="451" name="Google Shape;451;p23"/>
          <p:cNvPicPr preferRelativeResize="0"/>
          <p:nvPr/>
        </p:nvPicPr>
        <p:blipFill>
          <a:blip r:embed="rId3">
            <a:alphaModFix/>
          </a:blip>
          <a:stretch>
            <a:fillRect/>
          </a:stretch>
        </p:blipFill>
        <p:spPr>
          <a:xfrm>
            <a:off x="4799050" y="424575"/>
            <a:ext cx="812675" cy="702225"/>
          </a:xfrm>
          <a:prstGeom prst="rect">
            <a:avLst/>
          </a:prstGeom>
          <a:noFill/>
          <a:ln>
            <a:noFill/>
          </a:ln>
        </p:spPr>
      </p:pic>
      <p:pic>
        <p:nvPicPr>
          <p:cNvPr id="452" name="Google Shape;452;p23"/>
          <p:cNvPicPr preferRelativeResize="0"/>
          <p:nvPr/>
        </p:nvPicPr>
        <p:blipFill>
          <a:blip r:embed="rId4">
            <a:alphaModFix/>
          </a:blip>
          <a:stretch>
            <a:fillRect/>
          </a:stretch>
        </p:blipFill>
        <p:spPr>
          <a:xfrm>
            <a:off x="1986369" y="2061550"/>
            <a:ext cx="4603774" cy="2574907"/>
          </a:xfrm>
          <a:prstGeom prst="rect">
            <a:avLst/>
          </a:prstGeom>
          <a:noFill/>
          <a:ln>
            <a:noFill/>
          </a:ln>
        </p:spPr>
      </p:pic>
      <p:sp>
        <p:nvSpPr>
          <p:cNvPr id="453" name="Google Shape;453;p23"/>
          <p:cNvSpPr/>
          <p:nvPr/>
        </p:nvSpPr>
        <p:spPr>
          <a:xfrm>
            <a:off x="4334475" y="3112675"/>
            <a:ext cx="2073000" cy="2226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4"/>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慎重に精査する、虫の目パターン</a:t>
            </a:r>
            <a:endParaRPr/>
          </a:p>
        </p:txBody>
      </p:sp>
      <p:sp>
        <p:nvSpPr>
          <p:cNvPr id="459" name="Google Shape;459;p2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460" name="Google Shape;460;p24"/>
          <p:cNvGrpSpPr/>
          <p:nvPr/>
        </p:nvGrpSpPr>
        <p:grpSpPr>
          <a:xfrm>
            <a:off x="293683" y="574116"/>
            <a:ext cx="309041" cy="403123"/>
            <a:chOff x="590250" y="244200"/>
            <a:chExt cx="407975" cy="532175"/>
          </a:xfrm>
        </p:grpSpPr>
        <p:sp>
          <p:nvSpPr>
            <p:cNvPr id="461" name="Google Shape;461;p24"/>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4"/>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4"/>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4"/>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4"/>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4"/>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4"/>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4"/>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4"/>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4"/>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4"/>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4"/>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4"/>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4"/>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 name="Google Shape;475;p24"/>
          <p:cNvSpPr txBox="1">
            <a:spLocks noGrp="1"/>
          </p:cNvSpPr>
          <p:nvPr>
            <p:ph type="body" idx="1"/>
          </p:nvPr>
        </p:nvSpPr>
        <p:spPr>
          <a:xfrm>
            <a:off x="380250" y="1391950"/>
            <a:ext cx="8511300" cy="3244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b="1">
                <a:solidFill>
                  <a:schemeClr val="dk1"/>
                </a:solidFill>
                <a:latin typeface="Roboto Condensed"/>
                <a:ea typeface="Roboto Condensed"/>
                <a:cs typeface="Roboto Condensed"/>
                <a:sym typeface="Roboto Condensed"/>
              </a:rPr>
              <a:t>Group byの選択をTag:Nameに変更します。</a:t>
            </a:r>
            <a:endParaRPr sz="2400" b="1">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endParaRPr sz="2400" b="1">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endParaRPr sz="2400" b="1">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endParaRPr sz="2400" b="1">
              <a:solidFill>
                <a:schemeClr val="dk1"/>
              </a:solidFill>
              <a:latin typeface="Roboto Condensed"/>
              <a:ea typeface="Roboto Condensed"/>
              <a:cs typeface="Roboto Condensed"/>
              <a:sym typeface="Roboto Condensed"/>
            </a:endParaRPr>
          </a:p>
          <a:p>
            <a:pPr marL="0" lvl="0" indent="0" algn="l" rtl="0">
              <a:spcBef>
                <a:spcPts val="1000"/>
              </a:spcBef>
              <a:spcAft>
                <a:spcPts val="1000"/>
              </a:spcAft>
              <a:buNone/>
            </a:pPr>
            <a:endParaRPr sz="2400" b="1">
              <a:solidFill>
                <a:schemeClr val="dk1"/>
              </a:solidFill>
              <a:latin typeface="Roboto Condensed"/>
              <a:ea typeface="Roboto Condensed"/>
              <a:cs typeface="Roboto Condensed"/>
              <a:sym typeface="Roboto Condensed"/>
            </a:endParaRPr>
          </a:p>
        </p:txBody>
      </p:sp>
      <p:pic>
        <p:nvPicPr>
          <p:cNvPr id="476" name="Google Shape;476;p24"/>
          <p:cNvPicPr preferRelativeResize="0"/>
          <p:nvPr/>
        </p:nvPicPr>
        <p:blipFill>
          <a:blip r:embed="rId3">
            <a:alphaModFix/>
          </a:blip>
          <a:stretch>
            <a:fillRect/>
          </a:stretch>
        </p:blipFill>
        <p:spPr>
          <a:xfrm>
            <a:off x="4799050" y="424575"/>
            <a:ext cx="812675" cy="702225"/>
          </a:xfrm>
          <a:prstGeom prst="rect">
            <a:avLst/>
          </a:prstGeom>
          <a:noFill/>
          <a:ln>
            <a:noFill/>
          </a:ln>
        </p:spPr>
      </p:pic>
      <p:pic>
        <p:nvPicPr>
          <p:cNvPr id="477" name="Google Shape;477;p24"/>
          <p:cNvPicPr preferRelativeResize="0"/>
          <p:nvPr/>
        </p:nvPicPr>
        <p:blipFill>
          <a:blip r:embed="rId4">
            <a:alphaModFix/>
          </a:blip>
          <a:stretch>
            <a:fillRect/>
          </a:stretch>
        </p:blipFill>
        <p:spPr>
          <a:xfrm>
            <a:off x="602725" y="2390400"/>
            <a:ext cx="2684800" cy="2466850"/>
          </a:xfrm>
          <a:prstGeom prst="rect">
            <a:avLst/>
          </a:prstGeom>
          <a:noFill/>
          <a:ln>
            <a:noFill/>
          </a:ln>
        </p:spPr>
      </p:pic>
      <p:sp>
        <p:nvSpPr>
          <p:cNvPr id="478" name="Google Shape;478;p24"/>
          <p:cNvSpPr/>
          <p:nvPr/>
        </p:nvSpPr>
        <p:spPr>
          <a:xfrm>
            <a:off x="1569675" y="3251675"/>
            <a:ext cx="1656000" cy="2226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9" name="Google Shape;479;p24"/>
          <p:cNvPicPr preferRelativeResize="0"/>
          <p:nvPr/>
        </p:nvPicPr>
        <p:blipFill>
          <a:blip r:embed="rId5">
            <a:alphaModFix/>
          </a:blip>
          <a:stretch>
            <a:fillRect/>
          </a:stretch>
        </p:blipFill>
        <p:spPr>
          <a:xfrm>
            <a:off x="4435900" y="2419938"/>
            <a:ext cx="2002832" cy="2495675"/>
          </a:xfrm>
          <a:prstGeom prst="rect">
            <a:avLst/>
          </a:prstGeom>
          <a:noFill/>
          <a:ln>
            <a:noFill/>
          </a:ln>
        </p:spPr>
      </p:pic>
      <p:sp>
        <p:nvSpPr>
          <p:cNvPr id="480" name="Google Shape;480;p24"/>
          <p:cNvSpPr/>
          <p:nvPr/>
        </p:nvSpPr>
        <p:spPr>
          <a:xfrm>
            <a:off x="4609313" y="3075575"/>
            <a:ext cx="1656000" cy="2226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4"/>
          <p:cNvSpPr/>
          <p:nvPr/>
        </p:nvSpPr>
        <p:spPr>
          <a:xfrm>
            <a:off x="3642775" y="3165350"/>
            <a:ext cx="497100" cy="403200"/>
          </a:xfrm>
          <a:prstGeom prst="rightArrow">
            <a:avLst>
              <a:gd name="adj1" fmla="val 50000"/>
              <a:gd name="adj2" fmla="val 50000"/>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25"/>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慎重に精査する、虫の目パターン</a:t>
            </a:r>
            <a:endParaRPr/>
          </a:p>
        </p:txBody>
      </p:sp>
      <p:sp>
        <p:nvSpPr>
          <p:cNvPr id="487" name="Google Shape;487;p2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488" name="Google Shape;488;p25"/>
          <p:cNvGrpSpPr/>
          <p:nvPr/>
        </p:nvGrpSpPr>
        <p:grpSpPr>
          <a:xfrm>
            <a:off x="293683" y="574116"/>
            <a:ext cx="309041" cy="403123"/>
            <a:chOff x="590250" y="244200"/>
            <a:chExt cx="407975" cy="532175"/>
          </a:xfrm>
        </p:grpSpPr>
        <p:sp>
          <p:nvSpPr>
            <p:cNvPr id="489" name="Google Shape;489;p25"/>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5"/>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5"/>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5"/>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5"/>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5"/>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5"/>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5"/>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5"/>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5"/>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5"/>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5"/>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5"/>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5"/>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25"/>
          <p:cNvSpPr txBox="1">
            <a:spLocks noGrp="1"/>
          </p:cNvSpPr>
          <p:nvPr>
            <p:ph type="body" idx="1"/>
          </p:nvPr>
        </p:nvSpPr>
        <p:spPr>
          <a:xfrm>
            <a:off x="380250" y="1391950"/>
            <a:ext cx="8511300" cy="3244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b="1">
                <a:solidFill>
                  <a:schemeClr val="dk1"/>
                </a:solidFill>
                <a:latin typeface="Roboto Condensed"/>
                <a:ea typeface="Roboto Condensed"/>
                <a:cs typeface="Roboto Condensed"/>
                <a:sym typeface="Roboto Condensed"/>
              </a:rPr>
              <a:t>これによりNameタグが付与された各インスタンスの稼働時間が表示されます。</a:t>
            </a:r>
            <a:endParaRPr sz="2400" b="1">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endParaRPr sz="2400" b="1">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endParaRPr sz="2400" b="1">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endParaRPr sz="2400" b="1">
              <a:solidFill>
                <a:schemeClr val="dk1"/>
              </a:solidFill>
              <a:latin typeface="Roboto Condensed"/>
              <a:ea typeface="Roboto Condensed"/>
              <a:cs typeface="Roboto Condensed"/>
              <a:sym typeface="Roboto Condensed"/>
            </a:endParaRPr>
          </a:p>
          <a:p>
            <a:pPr marL="0" lvl="0" indent="0" algn="l" rtl="0">
              <a:spcBef>
                <a:spcPts val="1000"/>
              </a:spcBef>
              <a:spcAft>
                <a:spcPts val="1000"/>
              </a:spcAft>
              <a:buNone/>
            </a:pPr>
            <a:endParaRPr sz="2400" b="1">
              <a:solidFill>
                <a:schemeClr val="dk1"/>
              </a:solidFill>
              <a:latin typeface="Roboto Condensed"/>
              <a:ea typeface="Roboto Condensed"/>
              <a:cs typeface="Roboto Condensed"/>
              <a:sym typeface="Roboto Condensed"/>
            </a:endParaRPr>
          </a:p>
        </p:txBody>
      </p:sp>
      <p:pic>
        <p:nvPicPr>
          <p:cNvPr id="504" name="Google Shape;504;p25"/>
          <p:cNvPicPr preferRelativeResize="0"/>
          <p:nvPr/>
        </p:nvPicPr>
        <p:blipFill>
          <a:blip r:embed="rId3">
            <a:alphaModFix/>
          </a:blip>
          <a:stretch>
            <a:fillRect/>
          </a:stretch>
        </p:blipFill>
        <p:spPr>
          <a:xfrm>
            <a:off x="4799050" y="424575"/>
            <a:ext cx="812675" cy="702225"/>
          </a:xfrm>
          <a:prstGeom prst="rect">
            <a:avLst/>
          </a:prstGeom>
          <a:noFill/>
          <a:ln>
            <a:noFill/>
          </a:ln>
        </p:spPr>
      </p:pic>
      <p:pic>
        <p:nvPicPr>
          <p:cNvPr id="505" name="Google Shape;505;p25"/>
          <p:cNvPicPr preferRelativeResize="0"/>
          <p:nvPr/>
        </p:nvPicPr>
        <p:blipFill>
          <a:blip r:embed="rId4">
            <a:alphaModFix/>
          </a:blip>
          <a:stretch>
            <a:fillRect/>
          </a:stretch>
        </p:blipFill>
        <p:spPr>
          <a:xfrm>
            <a:off x="661975" y="2480800"/>
            <a:ext cx="7820025" cy="1066800"/>
          </a:xfrm>
          <a:prstGeom prst="rect">
            <a:avLst/>
          </a:prstGeom>
          <a:noFill/>
          <a:ln>
            <a:noFill/>
          </a:ln>
        </p:spPr>
      </p:pic>
      <p:sp>
        <p:nvSpPr>
          <p:cNvPr id="506" name="Google Shape;506;p25"/>
          <p:cNvSpPr/>
          <p:nvPr/>
        </p:nvSpPr>
        <p:spPr>
          <a:xfrm>
            <a:off x="2615475" y="3189900"/>
            <a:ext cx="5738400" cy="3156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2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慎重に精査する、虫の目パターン</a:t>
            </a:r>
            <a:endParaRPr/>
          </a:p>
        </p:txBody>
      </p:sp>
      <p:sp>
        <p:nvSpPr>
          <p:cNvPr id="512" name="Google Shape;512;p2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513" name="Google Shape;513;p26"/>
          <p:cNvGrpSpPr/>
          <p:nvPr/>
        </p:nvGrpSpPr>
        <p:grpSpPr>
          <a:xfrm>
            <a:off x="293683" y="574116"/>
            <a:ext cx="309041" cy="403123"/>
            <a:chOff x="590250" y="244200"/>
            <a:chExt cx="407975" cy="532175"/>
          </a:xfrm>
        </p:grpSpPr>
        <p:sp>
          <p:nvSpPr>
            <p:cNvPr id="514" name="Google Shape;514;p26"/>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6"/>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6"/>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6"/>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6"/>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6"/>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6"/>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6"/>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6"/>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6"/>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6"/>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6"/>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6"/>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6"/>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8" name="Google Shape;528;p26"/>
          <p:cNvSpPr txBox="1">
            <a:spLocks noGrp="1"/>
          </p:cNvSpPr>
          <p:nvPr>
            <p:ph type="body" idx="1"/>
          </p:nvPr>
        </p:nvSpPr>
        <p:spPr>
          <a:xfrm>
            <a:off x="293675" y="1391950"/>
            <a:ext cx="8598000" cy="3244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b="1">
                <a:solidFill>
                  <a:schemeClr val="dk1"/>
                </a:solidFill>
                <a:latin typeface="Roboto Condensed"/>
                <a:ea typeface="Roboto Condensed"/>
                <a:cs typeface="Roboto Condensed"/>
                <a:sym typeface="Roboto Condensed"/>
              </a:rPr>
              <a:t>インスタンスの稼働状況からSavingsPlanを購入するべきインスタンスか？を判断します。</a:t>
            </a:r>
            <a:endParaRPr sz="2400" b="1">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r>
              <a:rPr lang="en" sz="1800" b="1">
                <a:solidFill>
                  <a:schemeClr val="dk1"/>
                </a:solidFill>
                <a:latin typeface="Roboto Condensed"/>
                <a:ea typeface="Roboto Condensed"/>
                <a:cs typeface="Roboto Condensed"/>
                <a:sym typeface="Roboto Condensed"/>
              </a:rPr>
              <a:t>↓のような稼働状況のインスタンスはSavingsPlan購入を購入するべきでは無いと言えると思います。</a:t>
            </a:r>
            <a:endParaRPr sz="1800" b="1">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r>
              <a:rPr lang="en" sz="1800" b="1">
                <a:solidFill>
                  <a:schemeClr val="dk1"/>
                </a:solidFill>
                <a:latin typeface="Roboto Condensed"/>
                <a:ea typeface="Roboto Condensed"/>
                <a:cs typeface="Roboto Condensed"/>
                <a:sym typeface="Roboto Condensed"/>
              </a:rPr>
              <a:t>・稼働時間が少なくSavingsPlanを購入する事でコスト増となるインスタンス</a:t>
            </a:r>
            <a:endParaRPr sz="1800" b="1">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r>
              <a:rPr lang="en" sz="1800" b="1">
                <a:solidFill>
                  <a:schemeClr val="dk1"/>
                </a:solidFill>
                <a:latin typeface="Roboto Condensed"/>
                <a:ea typeface="Roboto Condensed"/>
                <a:cs typeface="Roboto Condensed"/>
                <a:sym typeface="Roboto Condensed"/>
              </a:rPr>
              <a:t>・サービス開発のため今だけ常時稼働させているインスタンス</a:t>
            </a:r>
            <a:endParaRPr sz="1800" b="1">
              <a:solidFill>
                <a:schemeClr val="dk1"/>
              </a:solidFill>
              <a:latin typeface="Roboto Condensed"/>
              <a:ea typeface="Roboto Condensed"/>
              <a:cs typeface="Roboto Condensed"/>
              <a:sym typeface="Roboto Condensed"/>
            </a:endParaRPr>
          </a:p>
          <a:p>
            <a:pPr marL="0" lvl="0" indent="0" algn="l" rtl="0">
              <a:spcBef>
                <a:spcPts val="1000"/>
              </a:spcBef>
              <a:spcAft>
                <a:spcPts val="1000"/>
              </a:spcAft>
              <a:buNone/>
            </a:pPr>
            <a:endParaRPr sz="2400" b="1">
              <a:solidFill>
                <a:schemeClr val="dk1"/>
              </a:solidFill>
              <a:latin typeface="Roboto Condensed"/>
              <a:ea typeface="Roboto Condensed"/>
              <a:cs typeface="Roboto Condensed"/>
              <a:sym typeface="Roboto Condensed"/>
            </a:endParaRPr>
          </a:p>
        </p:txBody>
      </p:sp>
      <p:pic>
        <p:nvPicPr>
          <p:cNvPr id="529" name="Google Shape;529;p26"/>
          <p:cNvPicPr preferRelativeResize="0"/>
          <p:nvPr/>
        </p:nvPicPr>
        <p:blipFill>
          <a:blip r:embed="rId3">
            <a:alphaModFix/>
          </a:blip>
          <a:stretch>
            <a:fillRect/>
          </a:stretch>
        </p:blipFill>
        <p:spPr>
          <a:xfrm>
            <a:off x="4799050" y="424575"/>
            <a:ext cx="812675" cy="702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2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慎重に精査する、虫の目パターン</a:t>
            </a:r>
            <a:endParaRPr/>
          </a:p>
        </p:txBody>
      </p:sp>
      <p:sp>
        <p:nvSpPr>
          <p:cNvPr id="558" name="Google Shape;558;p2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grpSp>
        <p:nvGrpSpPr>
          <p:cNvPr id="559" name="Google Shape;559;p28"/>
          <p:cNvGrpSpPr/>
          <p:nvPr/>
        </p:nvGrpSpPr>
        <p:grpSpPr>
          <a:xfrm>
            <a:off x="293683" y="574116"/>
            <a:ext cx="309041" cy="403123"/>
            <a:chOff x="590250" y="244200"/>
            <a:chExt cx="407975" cy="532175"/>
          </a:xfrm>
        </p:grpSpPr>
        <p:sp>
          <p:nvSpPr>
            <p:cNvPr id="560" name="Google Shape;560;p28"/>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8"/>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8"/>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8"/>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8"/>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8"/>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8"/>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8"/>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8"/>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8"/>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8"/>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8"/>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8"/>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8"/>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 name="Google Shape;574;p28"/>
          <p:cNvSpPr txBox="1">
            <a:spLocks noGrp="1"/>
          </p:cNvSpPr>
          <p:nvPr>
            <p:ph type="body" idx="1"/>
          </p:nvPr>
        </p:nvSpPr>
        <p:spPr>
          <a:xfrm>
            <a:off x="293674" y="1391950"/>
            <a:ext cx="8722309" cy="3244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b="1" dirty="0" err="1">
                <a:solidFill>
                  <a:schemeClr val="dk1"/>
                </a:solidFill>
                <a:latin typeface="Roboto Condensed"/>
                <a:ea typeface="Roboto Condensed"/>
                <a:cs typeface="Roboto Condensed"/>
                <a:sym typeface="Roboto Condensed"/>
              </a:rPr>
              <a:t>インスタンスからコミット金額を算出します</a:t>
            </a:r>
            <a:r>
              <a:rPr lang="en" sz="2400" b="1" dirty="0">
                <a:solidFill>
                  <a:schemeClr val="dk1"/>
                </a:solidFill>
                <a:latin typeface="Roboto Condensed"/>
                <a:ea typeface="Roboto Condensed"/>
                <a:cs typeface="Roboto Condensed"/>
                <a:sym typeface="Roboto Condensed"/>
              </a:rPr>
              <a:t>。</a:t>
            </a:r>
            <a:endParaRPr sz="2400" b="1" dirty="0">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r>
              <a:rPr lang="en" sz="1800" b="1" dirty="0" err="1">
                <a:solidFill>
                  <a:schemeClr val="dk1"/>
                </a:solidFill>
                <a:latin typeface="Roboto Condensed"/>
                <a:ea typeface="Roboto Condensed"/>
                <a:cs typeface="Roboto Condensed"/>
                <a:sym typeface="Roboto Condensed"/>
              </a:rPr>
              <a:t>コミット金額算出にはAWS</a:t>
            </a:r>
            <a:r>
              <a:rPr lang="en" sz="1800" b="1" dirty="0">
                <a:solidFill>
                  <a:schemeClr val="dk1"/>
                </a:solidFill>
                <a:latin typeface="Roboto Condensed"/>
                <a:ea typeface="Roboto Condensed"/>
                <a:cs typeface="Roboto Condensed"/>
                <a:sym typeface="Roboto Condensed"/>
              </a:rPr>
              <a:t> Pricing </a:t>
            </a:r>
            <a:r>
              <a:rPr lang="en" sz="1800" b="1" dirty="0" err="1">
                <a:solidFill>
                  <a:schemeClr val="dk1"/>
                </a:solidFill>
                <a:latin typeface="Roboto Condensed"/>
                <a:ea typeface="Roboto Condensed"/>
                <a:cs typeface="Roboto Condensed"/>
                <a:sym typeface="Roboto Condensed"/>
              </a:rPr>
              <a:t>Calculatorを利用する方法が一般的かと思います</a:t>
            </a:r>
            <a:r>
              <a:rPr lang="en" sz="1800" b="1" dirty="0">
                <a:solidFill>
                  <a:schemeClr val="dk1"/>
                </a:solidFill>
                <a:latin typeface="Roboto Condensed"/>
                <a:ea typeface="Roboto Condensed"/>
                <a:cs typeface="Roboto Condensed"/>
                <a:sym typeface="Roboto Condensed"/>
              </a:rPr>
              <a:t>。</a:t>
            </a:r>
            <a:endParaRPr sz="1800" b="1" dirty="0">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r>
              <a:rPr lang="en" sz="1800" b="1" dirty="0">
                <a:solidFill>
                  <a:schemeClr val="dk1"/>
                </a:solidFill>
                <a:latin typeface="Roboto Condensed"/>
                <a:ea typeface="Roboto Condensed"/>
                <a:cs typeface="Roboto Condensed"/>
                <a:sym typeface="Roboto Condensed"/>
              </a:rPr>
              <a:t>サービスにEC2を選択し、任意のインスタンスのオプションを指定するとコミット金額が表示されます。</a:t>
            </a:r>
            <a:endParaRPr sz="1800" b="1" dirty="0">
              <a:solidFill>
                <a:schemeClr val="dk1"/>
              </a:solidFill>
              <a:latin typeface="Roboto Condensed"/>
              <a:ea typeface="Roboto Condensed"/>
              <a:cs typeface="Roboto Condensed"/>
              <a:sym typeface="Roboto Condensed"/>
            </a:endParaRPr>
          </a:p>
          <a:p>
            <a:pPr marL="0" lvl="0" indent="0" algn="l" rtl="0">
              <a:spcBef>
                <a:spcPts val="1000"/>
              </a:spcBef>
              <a:spcAft>
                <a:spcPts val="1000"/>
              </a:spcAft>
              <a:buNone/>
            </a:pPr>
            <a:r>
              <a:rPr lang="en" sz="2400" u="sng" dirty="0">
                <a:solidFill>
                  <a:schemeClr val="hlink"/>
                </a:solidFill>
                <a:latin typeface="Arial"/>
                <a:ea typeface="Arial"/>
                <a:cs typeface="Arial"/>
                <a:sym typeface="Arial"/>
                <a:hlinkClick r:id="rId3"/>
              </a:rPr>
              <a:t>https://calculator.aws/#/</a:t>
            </a:r>
            <a:endParaRPr sz="2400" b="1" dirty="0">
              <a:solidFill>
                <a:schemeClr val="dk1"/>
              </a:solidFill>
              <a:latin typeface="Roboto Condensed"/>
              <a:ea typeface="Roboto Condensed"/>
              <a:cs typeface="Roboto Condensed"/>
              <a:sym typeface="Roboto Condensed"/>
            </a:endParaRPr>
          </a:p>
        </p:txBody>
      </p:sp>
      <p:pic>
        <p:nvPicPr>
          <p:cNvPr id="575" name="Google Shape;575;p28"/>
          <p:cNvPicPr preferRelativeResize="0"/>
          <p:nvPr/>
        </p:nvPicPr>
        <p:blipFill>
          <a:blip r:embed="rId4">
            <a:alphaModFix/>
          </a:blip>
          <a:stretch>
            <a:fillRect/>
          </a:stretch>
        </p:blipFill>
        <p:spPr>
          <a:xfrm>
            <a:off x="4799050" y="424575"/>
            <a:ext cx="812675" cy="702225"/>
          </a:xfrm>
          <a:prstGeom prst="rect">
            <a:avLst/>
          </a:prstGeom>
          <a:noFill/>
          <a:ln>
            <a:noFill/>
          </a:ln>
        </p:spPr>
      </p:pic>
      <p:pic>
        <p:nvPicPr>
          <p:cNvPr id="576" name="Google Shape;576;p28"/>
          <p:cNvPicPr preferRelativeResize="0"/>
          <p:nvPr/>
        </p:nvPicPr>
        <p:blipFill>
          <a:blip r:embed="rId5">
            <a:alphaModFix/>
          </a:blip>
          <a:stretch>
            <a:fillRect/>
          </a:stretch>
        </p:blipFill>
        <p:spPr>
          <a:xfrm>
            <a:off x="3809900" y="3118275"/>
            <a:ext cx="3292775" cy="1631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2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慎重に精査する、虫の目パターン</a:t>
            </a:r>
            <a:endParaRPr/>
          </a:p>
        </p:txBody>
      </p:sp>
      <p:sp>
        <p:nvSpPr>
          <p:cNvPr id="582" name="Google Shape;582;p2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grpSp>
        <p:nvGrpSpPr>
          <p:cNvPr id="583" name="Google Shape;583;p29"/>
          <p:cNvGrpSpPr/>
          <p:nvPr/>
        </p:nvGrpSpPr>
        <p:grpSpPr>
          <a:xfrm>
            <a:off x="293683" y="574116"/>
            <a:ext cx="309041" cy="403123"/>
            <a:chOff x="590250" y="244200"/>
            <a:chExt cx="407975" cy="532175"/>
          </a:xfrm>
        </p:grpSpPr>
        <p:sp>
          <p:nvSpPr>
            <p:cNvPr id="584" name="Google Shape;584;p29"/>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9"/>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9"/>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9"/>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9"/>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9"/>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9"/>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9"/>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9"/>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9"/>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9"/>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9"/>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9"/>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9"/>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29"/>
          <p:cNvSpPr txBox="1">
            <a:spLocks noGrp="1"/>
          </p:cNvSpPr>
          <p:nvPr>
            <p:ph type="body" idx="1"/>
          </p:nvPr>
        </p:nvSpPr>
        <p:spPr>
          <a:xfrm>
            <a:off x="293675" y="1391950"/>
            <a:ext cx="8598000" cy="3244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b="1" dirty="0" err="1">
                <a:solidFill>
                  <a:schemeClr val="dk1"/>
                </a:solidFill>
                <a:latin typeface="Roboto Condensed"/>
                <a:ea typeface="Roboto Condensed"/>
                <a:cs typeface="Roboto Condensed"/>
                <a:sym typeface="Roboto Condensed"/>
              </a:rPr>
              <a:t>その他、コミット金額を算出方法について</a:t>
            </a:r>
            <a:r>
              <a:rPr lang="en" sz="2400" b="1" dirty="0">
                <a:solidFill>
                  <a:schemeClr val="dk1"/>
                </a:solidFill>
                <a:latin typeface="Roboto Condensed"/>
                <a:ea typeface="Roboto Condensed"/>
                <a:cs typeface="Roboto Condensed"/>
                <a:sym typeface="Roboto Condensed"/>
              </a:rPr>
              <a:t>。</a:t>
            </a:r>
            <a:endParaRPr sz="2400" b="1" dirty="0">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r>
              <a:rPr lang="en" sz="1800" b="1" dirty="0" err="1">
                <a:solidFill>
                  <a:schemeClr val="dk1"/>
                </a:solidFill>
                <a:latin typeface="Roboto Condensed"/>
                <a:ea typeface="Roboto Condensed"/>
                <a:cs typeface="Roboto Condensed"/>
                <a:sym typeface="Roboto Condensed"/>
              </a:rPr>
              <a:t>先ほど、ご紹介したAWS</a:t>
            </a:r>
            <a:r>
              <a:rPr lang="en" sz="1800" b="1" dirty="0">
                <a:solidFill>
                  <a:schemeClr val="dk1"/>
                </a:solidFill>
                <a:latin typeface="Roboto Condensed"/>
                <a:ea typeface="Roboto Condensed"/>
                <a:cs typeface="Roboto Condensed"/>
                <a:sym typeface="Roboto Condensed"/>
              </a:rPr>
              <a:t> Pricing </a:t>
            </a:r>
            <a:r>
              <a:rPr lang="en" sz="1800" b="1" dirty="0" err="1">
                <a:solidFill>
                  <a:schemeClr val="dk1"/>
                </a:solidFill>
                <a:latin typeface="Roboto Condensed"/>
                <a:ea typeface="Roboto Condensed"/>
                <a:cs typeface="Roboto Condensed"/>
                <a:sym typeface="Roboto Condensed"/>
              </a:rPr>
              <a:t>CalculatorはSavings</a:t>
            </a:r>
            <a:r>
              <a:rPr lang="en" sz="1800" b="1" dirty="0">
                <a:solidFill>
                  <a:schemeClr val="dk1"/>
                </a:solidFill>
                <a:latin typeface="Roboto Condensed"/>
                <a:ea typeface="Roboto Condensed"/>
                <a:cs typeface="Roboto Condensed"/>
                <a:sym typeface="Roboto Condensed"/>
              </a:rPr>
              <a:t> Plans</a:t>
            </a:r>
            <a:r>
              <a:rPr lang="ja-JP" altLang="en-US" sz="1800" b="1">
                <a:solidFill>
                  <a:schemeClr val="dk1"/>
                </a:solidFill>
                <a:latin typeface="Roboto Condensed"/>
                <a:ea typeface="Roboto Condensed"/>
                <a:cs typeface="Roboto Condensed"/>
                <a:sym typeface="Roboto Condensed"/>
              </a:rPr>
              <a:t>の</a:t>
            </a:r>
            <a:r>
              <a:rPr lang="en" sz="1800" b="1" dirty="0" err="1">
                <a:solidFill>
                  <a:schemeClr val="dk1"/>
                </a:solidFill>
                <a:latin typeface="Roboto Condensed"/>
                <a:ea typeface="Roboto Condensed"/>
                <a:cs typeface="Roboto Condensed"/>
                <a:sym typeface="Roboto Condensed"/>
              </a:rPr>
              <a:t>コミット金額算出に特化したツールでは無いため、今回の利用方法の場合は少々手順が多くなってしまう事になるかと思います</a:t>
            </a:r>
            <a:r>
              <a:rPr lang="en" sz="1800" b="1" dirty="0">
                <a:solidFill>
                  <a:schemeClr val="dk1"/>
                </a:solidFill>
                <a:latin typeface="Roboto Condensed"/>
                <a:ea typeface="Roboto Condensed"/>
                <a:cs typeface="Roboto Condensed"/>
                <a:sym typeface="Roboto Condensed"/>
              </a:rPr>
              <a:t>。</a:t>
            </a:r>
            <a:endParaRPr sz="1800" b="1" dirty="0">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r>
              <a:rPr lang="en" sz="1800" b="1" dirty="0" err="1">
                <a:solidFill>
                  <a:schemeClr val="dk1"/>
                </a:solidFill>
                <a:latin typeface="Roboto Condensed"/>
                <a:ea typeface="Roboto Condensed"/>
                <a:cs typeface="Roboto Condensed"/>
                <a:sym typeface="Roboto Condensed"/>
              </a:rPr>
              <a:t>そのため、今回はSavings</a:t>
            </a:r>
            <a:r>
              <a:rPr lang="en" sz="1800" b="1" dirty="0">
                <a:solidFill>
                  <a:schemeClr val="dk1"/>
                </a:solidFill>
                <a:latin typeface="Roboto Condensed"/>
                <a:ea typeface="Roboto Condensed"/>
                <a:cs typeface="Roboto Condensed"/>
                <a:sym typeface="Roboto Condensed"/>
              </a:rPr>
              <a:t> </a:t>
            </a:r>
            <a:r>
              <a:rPr lang="en" sz="1800" b="1" dirty="0" err="1">
                <a:solidFill>
                  <a:schemeClr val="dk1"/>
                </a:solidFill>
                <a:latin typeface="Roboto Condensed"/>
                <a:ea typeface="Roboto Condensed"/>
                <a:cs typeface="Roboto Condensed"/>
                <a:sym typeface="Roboto Condensed"/>
              </a:rPr>
              <a:t>Plansのコミット金額を算出するツールを作成しました</a:t>
            </a:r>
            <a:r>
              <a:rPr lang="en" sz="1800" b="1" dirty="0">
                <a:solidFill>
                  <a:schemeClr val="dk1"/>
                </a:solidFill>
                <a:latin typeface="Roboto Condensed"/>
                <a:ea typeface="Roboto Condensed"/>
                <a:cs typeface="Roboto Condensed"/>
                <a:sym typeface="Roboto Condensed"/>
              </a:rPr>
              <a:t>。</a:t>
            </a:r>
            <a:endParaRPr sz="1800" b="1" dirty="0">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r>
              <a:rPr lang="ja-JP" altLang="en-US" sz="1800" b="1">
                <a:solidFill>
                  <a:schemeClr val="dk1"/>
                </a:solidFill>
                <a:latin typeface="Roboto Condensed"/>
                <a:ea typeface="Roboto Condensed"/>
                <a:cs typeface="Roboto Condensed"/>
                <a:sym typeface="Roboto Condensed"/>
              </a:rPr>
              <a:t>使ってやってください</a:t>
            </a:r>
            <a:r>
              <a:rPr lang="en" sz="1800" b="1" dirty="0">
                <a:solidFill>
                  <a:schemeClr val="dk1"/>
                </a:solidFill>
                <a:latin typeface="Roboto Condensed"/>
                <a:ea typeface="Roboto Condensed"/>
                <a:cs typeface="Roboto Condensed"/>
                <a:sym typeface="Roboto Condensed"/>
              </a:rPr>
              <a:t>！</a:t>
            </a:r>
            <a:endParaRPr sz="1800" b="1" dirty="0">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r>
              <a:rPr lang="en" sz="2400" b="1" u="sng" dirty="0">
                <a:solidFill>
                  <a:schemeClr val="hlink"/>
                </a:solidFill>
                <a:latin typeface="Arial"/>
                <a:ea typeface="Arial"/>
                <a:cs typeface="Arial"/>
                <a:sym typeface="Arial"/>
                <a:hlinkClick r:id="rId3"/>
              </a:rPr>
              <a:t>https://spcv.costsheep.com/</a:t>
            </a:r>
            <a:endParaRPr sz="2400" b="1" dirty="0">
              <a:solidFill>
                <a:schemeClr val="dk1"/>
              </a:solidFill>
              <a:latin typeface="Roboto Condensed"/>
              <a:ea typeface="Roboto Condensed"/>
              <a:cs typeface="Roboto Condensed"/>
              <a:sym typeface="Roboto Condensed"/>
            </a:endParaRPr>
          </a:p>
          <a:p>
            <a:pPr marL="0" lvl="0" indent="0" algn="l" rtl="0">
              <a:spcBef>
                <a:spcPts val="1000"/>
              </a:spcBef>
              <a:spcAft>
                <a:spcPts val="1000"/>
              </a:spcAft>
              <a:buNone/>
            </a:pPr>
            <a:r>
              <a:rPr lang="en" sz="1000" b="1" dirty="0">
                <a:solidFill>
                  <a:schemeClr val="dk1"/>
                </a:solidFill>
                <a:latin typeface="Roboto Condensed"/>
                <a:ea typeface="Roboto Condensed"/>
                <a:cs typeface="Roboto Condensed"/>
                <a:sym typeface="Roboto Condensed"/>
              </a:rPr>
              <a:t>※</a:t>
            </a:r>
            <a:r>
              <a:rPr lang="en" sz="1000" b="1" dirty="0" err="1">
                <a:solidFill>
                  <a:schemeClr val="dk1"/>
                </a:solidFill>
                <a:latin typeface="Roboto Condensed"/>
                <a:ea typeface="Roboto Condensed"/>
                <a:cs typeface="Roboto Condensed"/>
                <a:sym typeface="Roboto Condensed"/>
              </a:rPr>
              <a:t>region選択時の長時間ロードはご勘弁を</a:t>
            </a:r>
            <a:r>
              <a:rPr lang="en" sz="1000" b="1" dirty="0">
                <a:solidFill>
                  <a:schemeClr val="dk1"/>
                </a:solidFill>
                <a:latin typeface="Roboto Condensed"/>
                <a:ea typeface="Roboto Condensed"/>
                <a:cs typeface="Roboto Condensed"/>
                <a:sym typeface="Roboto Condensed"/>
              </a:rPr>
              <a:t>・・・</a:t>
            </a:r>
            <a:endParaRPr sz="2400" b="1" dirty="0">
              <a:solidFill>
                <a:schemeClr val="dk1"/>
              </a:solidFill>
              <a:latin typeface="Roboto Condensed"/>
              <a:ea typeface="Roboto Condensed"/>
              <a:cs typeface="Roboto Condensed"/>
              <a:sym typeface="Roboto Condensed"/>
            </a:endParaRPr>
          </a:p>
        </p:txBody>
      </p:sp>
      <p:pic>
        <p:nvPicPr>
          <p:cNvPr id="599" name="Google Shape;599;p29"/>
          <p:cNvPicPr preferRelativeResize="0"/>
          <p:nvPr/>
        </p:nvPicPr>
        <p:blipFill>
          <a:blip r:embed="rId4">
            <a:alphaModFix/>
          </a:blip>
          <a:stretch>
            <a:fillRect/>
          </a:stretch>
        </p:blipFill>
        <p:spPr>
          <a:xfrm>
            <a:off x="4799050" y="424575"/>
            <a:ext cx="812675" cy="702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30"/>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慎重に精査する、虫の目パターン</a:t>
            </a:r>
            <a:endParaRPr/>
          </a:p>
        </p:txBody>
      </p:sp>
      <p:sp>
        <p:nvSpPr>
          <p:cNvPr id="605" name="Google Shape;605;p3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grpSp>
        <p:nvGrpSpPr>
          <p:cNvPr id="606" name="Google Shape;606;p30"/>
          <p:cNvGrpSpPr/>
          <p:nvPr/>
        </p:nvGrpSpPr>
        <p:grpSpPr>
          <a:xfrm>
            <a:off x="293683" y="574116"/>
            <a:ext cx="309041" cy="403123"/>
            <a:chOff x="590250" y="244200"/>
            <a:chExt cx="407975" cy="532175"/>
          </a:xfrm>
        </p:grpSpPr>
        <p:sp>
          <p:nvSpPr>
            <p:cNvPr id="607" name="Google Shape;607;p30"/>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0"/>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0"/>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0"/>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0"/>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0"/>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0"/>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0"/>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0"/>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0"/>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0"/>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0"/>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0"/>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0"/>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30"/>
          <p:cNvSpPr txBox="1">
            <a:spLocks noGrp="1"/>
          </p:cNvSpPr>
          <p:nvPr>
            <p:ph type="body" idx="1"/>
          </p:nvPr>
        </p:nvSpPr>
        <p:spPr>
          <a:xfrm>
            <a:off x="293675" y="1391950"/>
            <a:ext cx="8598000" cy="3244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b="1">
                <a:solidFill>
                  <a:schemeClr val="dk1"/>
                </a:solidFill>
                <a:latin typeface="Roboto Condensed"/>
                <a:ea typeface="Roboto Condensed"/>
                <a:cs typeface="Roboto Condensed"/>
                <a:sym typeface="Roboto Condensed"/>
              </a:rPr>
              <a:t>手順が多く、複雑な虫の目パターンですが精査という段階を踏まえた見積となるため、以下のようなメリットがあるかと思います。</a:t>
            </a:r>
            <a:endParaRPr sz="2400" b="1">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r>
              <a:rPr lang="en" sz="2400" b="1">
                <a:solidFill>
                  <a:schemeClr val="dk1"/>
                </a:solidFill>
                <a:latin typeface="Roboto Condensed"/>
                <a:ea typeface="Roboto Condensed"/>
                <a:cs typeface="Roboto Condensed"/>
                <a:sym typeface="Roboto Condensed"/>
              </a:rPr>
              <a:t>・インスタンスの運用予定を考慮した見積のため停止予定のインスタンスが見積に含まれる危険性は少ない。</a:t>
            </a:r>
            <a:endParaRPr sz="2400" b="1">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r>
              <a:rPr lang="en" sz="2400" b="1">
                <a:solidFill>
                  <a:schemeClr val="dk1"/>
                </a:solidFill>
                <a:latin typeface="Roboto Condensed"/>
                <a:ea typeface="Roboto Condensed"/>
                <a:cs typeface="Roboto Condensed"/>
                <a:sym typeface="Roboto Condensed"/>
              </a:rPr>
              <a:t>・インスタンス単位の役割や稼働状況の把握を行っているためEC2 Instance Savings Plansを選択しやすい。</a:t>
            </a:r>
            <a:endParaRPr sz="2400" b="1">
              <a:solidFill>
                <a:schemeClr val="dk1"/>
              </a:solidFill>
              <a:latin typeface="Roboto Condensed"/>
              <a:ea typeface="Roboto Condensed"/>
              <a:cs typeface="Roboto Condensed"/>
              <a:sym typeface="Roboto Condensed"/>
            </a:endParaRPr>
          </a:p>
          <a:p>
            <a:pPr marL="0" lvl="0" indent="0" algn="l" rtl="0">
              <a:spcBef>
                <a:spcPts val="1000"/>
              </a:spcBef>
              <a:spcAft>
                <a:spcPts val="1000"/>
              </a:spcAft>
              <a:buNone/>
            </a:pPr>
            <a:r>
              <a:rPr lang="en" b="1">
                <a:solidFill>
                  <a:schemeClr val="lt1"/>
                </a:solidFill>
                <a:latin typeface="Roboto Condensed"/>
                <a:ea typeface="Roboto Condensed"/>
                <a:cs typeface="Roboto Condensed"/>
                <a:sym typeface="Roboto Condensed"/>
              </a:rPr>
              <a:t>虫の目</a:t>
            </a:r>
            <a:endParaRPr sz="2400" b="1">
              <a:solidFill>
                <a:schemeClr val="dk1"/>
              </a:solidFill>
              <a:latin typeface="Roboto Condensed"/>
              <a:ea typeface="Roboto Condensed"/>
              <a:cs typeface="Roboto Condensed"/>
              <a:sym typeface="Roboto Condensed"/>
            </a:endParaRPr>
          </a:p>
        </p:txBody>
      </p:sp>
      <p:pic>
        <p:nvPicPr>
          <p:cNvPr id="622" name="Google Shape;622;p30"/>
          <p:cNvPicPr preferRelativeResize="0"/>
          <p:nvPr/>
        </p:nvPicPr>
        <p:blipFill>
          <a:blip r:embed="rId3">
            <a:alphaModFix/>
          </a:blip>
          <a:stretch>
            <a:fillRect/>
          </a:stretch>
        </p:blipFill>
        <p:spPr>
          <a:xfrm>
            <a:off x="4799050" y="424575"/>
            <a:ext cx="812675" cy="702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190" name="Google Shape;190;p12"/>
          <p:cNvPicPr preferRelativeResize="0"/>
          <p:nvPr/>
        </p:nvPicPr>
        <p:blipFill>
          <a:blip r:embed="rId3">
            <a:alphaModFix/>
          </a:blip>
          <a:stretch>
            <a:fillRect/>
          </a:stretch>
        </p:blipFill>
        <p:spPr>
          <a:xfrm>
            <a:off x="399550" y="1125450"/>
            <a:ext cx="2630400" cy="2674225"/>
          </a:xfrm>
          <a:prstGeom prst="rect">
            <a:avLst/>
          </a:prstGeom>
          <a:noFill/>
          <a:ln>
            <a:noFill/>
          </a:ln>
        </p:spPr>
      </p:pic>
      <p:sp>
        <p:nvSpPr>
          <p:cNvPr id="191" name="Google Shape;191;p12"/>
          <p:cNvSpPr txBox="1">
            <a:spLocks noGrp="1"/>
          </p:cNvSpPr>
          <p:nvPr>
            <p:ph type="body" idx="4294967295"/>
          </p:nvPr>
        </p:nvSpPr>
        <p:spPr>
          <a:xfrm>
            <a:off x="310600" y="4067375"/>
            <a:ext cx="2808300" cy="7530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b="1">
                <a:solidFill>
                  <a:srgbClr val="000000"/>
                </a:solidFill>
                <a:latin typeface="Roboto Condensed"/>
                <a:ea typeface="Roboto Condensed"/>
                <a:cs typeface="Roboto Condensed"/>
                <a:sym typeface="Roboto Condensed"/>
              </a:rPr>
              <a:t>株式会社QES</a:t>
            </a:r>
            <a:endParaRPr b="1">
              <a:solidFill>
                <a:srgbClr val="000000"/>
              </a:solidFill>
              <a:latin typeface="Roboto Condensed"/>
              <a:ea typeface="Roboto Condensed"/>
              <a:cs typeface="Roboto Condensed"/>
              <a:sym typeface="Roboto Condensed"/>
            </a:endParaRPr>
          </a:p>
          <a:p>
            <a:pPr marL="0" lvl="0" indent="0" algn="ctr" rtl="0">
              <a:spcBef>
                <a:spcPts val="1000"/>
              </a:spcBef>
              <a:spcAft>
                <a:spcPts val="1000"/>
              </a:spcAft>
              <a:buNone/>
            </a:pPr>
            <a:r>
              <a:rPr lang="en" b="1">
                <a:solidFill>
                  <a:srgbClr val="000000"/>
                </a:solidFill>
                <a:latin typeface="Roboto Condensed"/>
                <a:ea typeface="Roboto Condensed"/>
                <a:cs typeface="Roboto Condensed"/>
                <a:sym typeface="Roboto Condensed"/>
              </a:rPr>
              <a:t>中島 勉</a:t>
            </a:r>
            <a:endParaRPr b="1">
              <a:solidFill>
                <a:srgbClr val="000000"/>
              </a:solidFill>
              <a:latin typeface="Roboto Condensed"/>
              <a:ea typeface="Roboto Condensed"/>
              <a:cs typeface="Roboto Condensed"/>
              <a:sym typeface="Roboto Condensed"/>
            </a:endParaRPr>
          </a:p>
        </p:txBody>
      </p:sp>
      <p:sp>
        <p:nvSpPr>
          <p:cNvPr id="192" name="Google Shape;192;p12"/>
          <p:cNvSpPr txBox="1">
            <a:spLocks noGrp="1"/>
          </p:cNvSpPr>
          <p:nvPr>
            <p:ph type="body" idx="4294967295"/>
          </p:nvPr>
        </p:nvSpPr>
        <p:spPr>
          <a:xfrm>
            <a:off x="3118900" y="824950"/>
            <a:ext cx="5837100" cy="37014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Clr>
                <a:schemeClr val="dk1"/>
              </a:buClr>
              <a:buSzPts val="1100"/>
              <a:buFont typeface="Arial"/>
              <a:buNone/>
            </a:pPr>
            <a:r>
              <a:rPr lang="en" b="1">
                <a:solidFill>
                  <a:srgbClr val="000000"/>
                </a:solidFill>
                <a:latin typeface="Roboto Condensed"/>
                <a:ea typeface="Roboto Condensed"/>
                <a:cs typeface="Roboto Condensed"/>
                <a:sym typeface="Roboto Condensed"/>
              </a:rPr>
              <a:t>企業向けソフトウェア開発・運用を経て</a:t>
            </a:r>
            <a:endParaRPr b="1">
              <a:solidFill>
                <a:srgbClr val="000000"/>
              </a:solidFill>
              <a:latin typeface="Roboto Condensed"/>
              <a:ea typeface="Roboto Condensed"/>
              <a:cs typeface="Roboto Condensed"/>
              <a:sym typeface="Roboto Condensed"/>
            </a:endParaRPr>
          </a:p>
          <a:p>
            <a:pPr marL="0" lvl="0" indent="0" algn="l" rtl="0">
              <a:spcBef>
                <a:spcPts val="1000"/>
              </a:spcBef>
              <a:spcAft>
                <a:spcPts val="0"/>
              </a:spcAft>
              <a:buClr>
                <a:schemeClr val="dk1"/>
              </a:buClr>
              <a:buSzPts val="1100"/>
              <a:buFont typeface="Arial"/>
              <a:buNone/>
            </a:pPr>
            <a:r>
              <a:rPr lang="en" b="1">
                <a:solidFill>
                  <a:srgbClr val="000000"/>
                </a:solidFill>
                <a:latin typeface="Roboto Condensed"/>
                <a:ea typeface="Roboto Condensed"/>
                <a:cs typeface="Roboto Condensed"/>
                <a:sym typeface="Roboto Condensed"/>
              </a:rPr>
              <a:t>AWS環境の運用を</a:t>
            </a:r>
            <a:r>
              <a:rPr lang="en" b="1">
                <a:solidFill>
                  <a:schemeClr val="dk1"/>
                </a:solidFill>
                <a:latin typeface="Roboto Condensed"/>
                <a:ea typeface="Roboto Condensed"/>
                <a:cs typeface="Roboto Condensed"/>
                <a:sym typeface="Roboto Condensed"/>
              </a:rPr>
              <a:t>５年間務める</a:t>
            </a:r>
            <a:endParaRPr b="1">
              <a:solidFill>
                <a:srgbClr val="000000"/>
              </a:solidFill>
              <a:latin typeface="Roboto Condensed"/>
              <a:ea typeface="Roboto Condensed"/>
              <a:cs typeface="Roboto Condensed"/>
              <a:sym typeface="Roboto Condensed"/>
            </a:endParaRPr>
          </a:p>
          <a:p>
            <a:pPr marL="0" lvl="0" indent="0" algn="l" rtl="0">
              <a:spcBef>
                <a:spcPts val="1000"/>
              </a:spcBef>
              <a:spcAft>
                <a:spcPts val="0"/>
              </a:spcAft>
              <a:buNone/>
            </a:pPr>
            <a:r>
              <a:rPr lang="en" b="1">
                <a:solidFill>
                  <a:srgbClr val="000000"/>
                </a:solidFill>
                <a:latin typeface="Roboto Condensed"/>
                <a:ea typeface="Roboto Condensed"/>
                <a:cs typeface="Roboto Condensed"/>
                <a:sym typeface="Roboto Condensed"/>
              </a:rPr>
              <a:t>AWS管理のコード化を進めたノウハウを元に、</a:t>
            </a:r>
            <a:endParaRPr b="1">
              <a:solidFill>
                <a:srgbClr val="000000"/>
              </a:solidFill>
              <a:latin typeface="Roboto Condensed"/>
              <a:ea typeface="Roboto Condensed"/>
              <a:cs typeface="Roboto Condensed"/>
              <a:sym typeface="Roboto Condensed"/>
            </a:endParaRPr>
          </a:p>
          <a:p>
            <a:pPr marL="0" lvl="0" indent="0" algn="l" rtl="0">
              <a:spcBef>
                <a:spcPts val="1000"/>
              </a:spcBef>
              <a:spcAft>
                <a:spcPts val="0"/>
              </a:spcAft>
              <a:buNone/>
            </a:pPr>
            <a:r>
              <a:rPr lang="en" b="1">
                <a:solidFill>
                  <a:srgbClr val="000000"/>
                </a:solidFill>
                <a:latin typeface="Roboto Condensed"/>
                <a:ea typeface="Roboto Condensed"/>
                <a:cs typeface="Roboto Condensed"/>
                <a:sym typeface="Roboto Condensed"/>
              </a:rPr>
              <a:t>コスト最適化サービスCostSheepを開発</a:t>
            </a:r>
            <a:endParaRPr b="1">
              <a:solidFill>
                <a:srgbClr val="000000"/>
              </a:solidFill>
              <a:latin typeface="Roboto Condensed"/>
              <a:ea typeface="Roboto Condensed"/>
              <a:cs typeface="Roboto Condensed"/>
              <a:sym typeface="Roboto Condensed"/>
            </a:endParaRPr>
          </a:p>
          <a:p>
            <a:pPr marL="0" lvl="0" indent="0" algn="l" rtl="0">
              <a:spcBef>
                <a:spcPts val="1000"/>
              </a:spcBef>
              <a:spcAft>
                <a:spcPts val="1000"/>
              </a:spcAft>
              <a:buNone/>
            </a:pPr>
            <a:r>
              <a:rPr lang="en" b="1">
                <a:solidFill>
                  <a:srgbClr val="000000"/>
                </a:solidFill>
                <a:latin typeface="Roboto Condensed"/>
                <a:ea typeface="Roboto Condensed"/>
                <a:cs typeface="Roboto Condensed"/>
                <a:sym typeface="Roboto Condensed"/>
              </a:rPr>
              <a:t>趣味は細かいWebアプリを量産</a:t>
            </a:r>
            <a:endParaRPr b="1">
              <a:solidFill>
                <a:srgbClr val="000000"/>
              </a:solidFill>
              <a:latin typeface="Roboto Condensed"/>
              <a:ea typeface="Roboto Condensed"/>
              <a:cs typeface="Roboto Condensed"/>
              <a:sym typeface="Roboto Condense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31"/>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まとめ</a:t>
            </a:r>
            <a:endParaRPr sz="2400"/>
          </a:p>
        </p:txBody>
      </p:sp>
      <p:sp>
        <p:nvSpPr>
          <p:cNvPr id="628" name="Google Shape;628;p3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grpSp>
        <p:nvGrpSpPr>
          <p:cNvPr id="629" name="Google Shape;629;p31"/>
          <p:cNvGrpSpPr/>
          <p:nvPr/>
        </p:nvGrpSpPr>
        <p:grpSpPr>
          <a:xfrm>
            <a:off x="293683" y="574116"/>
            <a:ext cx="309041" cy="403123"/>
            <a:chOff x="590250" y="244200"/>
            <a:chExt cx="407975" cy="532175"/>
          </a:xfrm>
        </p:grpSpPr>
        <p:sp>
          <p:nvSpPr>
            <p:cNvPr id="630" name="Google Shape;630;p31"/>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1"/>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1"/>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1"/>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1"/>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1"/>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1"/>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1"/>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1"/>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1"/>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1"/>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1"/>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4" name="Google Shape;644;p31"/>
          <p:cNvSpPr txBox="1">
            <a:spLocks noGrp="1"/>
          </p:cNvSpPr>
          <p:nvPr>
            <p:ph type="body" idx="1"/>
          </p:nvPr>
        </p:nvSpPr>
        <p:spPr>
          <a:xfrm>
            <a:off x="293675" y="1391950"/>
            <a:ext cx="8598000" cy="3244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b="1" dirty="0">
                <a:solidFill>
                  <a:schemeClr val="dk1"/>
                </a:solidFill>
                <a:latin typeface="Roboto Condensed"/>
                <a:ea typeface="Roboto Condensed"/>
                <a:cs typeface="Roboto Condensed"/>
                <a:sym typeface="Roboto Condensed"/>
              </a:rPr>
              <a:t>Savings Plansのコミット金額の見積方法について、鳥の目と虫の目の2パターンをご説明させて頂きましたが如何でしょうか？</a:t>
            </a:r>
            <a:endParaRPr sz="2400" b="1" dirty="0">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endParaRPr sz="1800" b="1" dirty="0">
              <a:solidFill>
                <a:schemeClr val="dk1"/>
              </a:solidFill>
              <a:latin typeface="Roboto Condensed"/>
              <a:ea typeface="Roboto Condensed"/>
              <a:cs typeface="Roboto Condensed"/>
              <a:sym typeface="Roboto Condensed"/>
            </a:endParaRPr>
          </a:p>
          <a:p>
            <a:pPr marL="0" lvl="0" indent="0" algn="l" rtl="0">
              <a:spcBef>
                <a:spcPts val="1000"/>
              </a:spcBef>
              <a:spcAft>
                <a:spcPts val="1000"/>
              </a:spcAft>
              <a:buNone/>
            </a:pPr>
            <a:r>
              <a:rPr lang="en" sz="2400" b="1" dirty="0" err="1">
                <a:solidFill>
                  <a:schemeClr val="dk1"/>
                </a:solidFill>
                <a:latin typeface="Roboto Condensed"/>
                <a:ea typeface="Roboto Condensed"/>
                <a:cs typeface="Roboto Condensed"/>
                <a:sym typeface="Roboto Condensed"/>
              </a:rPr>
              <a:t>現在のシステム運用やに合った購入見積方法を選択し、AWSのコストカットにお役立てください</a:t>
            </a:r>
            <a:r>
              <a:rPr lang="en" sz="2400" b="1" dirty="0">
                <a:solidFill>
                  <a:schemeClr val="dk1"/>
                </a:solidFill>
                <a:latin typeface="Roboto Condensed"/>
                <a:ea typeface="Roboto Condensed"/>
                <a:cs typeface="Roboto Condensed"/>
                <a:sym typeface="Roboto Condensed"/>
              </a:rPr>
              <a:t>！</a:t>
            </a:r>
            <a:endParaRPr sz="2400" b="1" dirty="0">
              <a:solidFill>
                <a:schemeClr val="dk1"/>
              </a:solidFill>
              <a:latin typeface="Roboto Condensed"/>
              <a:ea typeface="Roboto Condensed"/>
              <a:cs typeface="Roboto Condensed"/>
              <a:sym typeface="Roboto Condense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3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650" name="Google Shape;650;p32"/>
          <p:cNvSpPr txBox="1">
            <a:spLocks noGrp="1"/>
          </p:cNvSpPr>
          <p:nvPr>
            <p:ph type="ctrTitle" idx="4294967295"/>
          </p:nvPr>
        </p:nvSpPr>
        <p:spPr>
          <a:xfrm>
            <a:off x="1275150" y="2364400"/>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rgbClr val="FF9800"/>
                </a:solidFill>
              </a:rPr>
              <a:t>THANKS!</a:t>
            </a:r>
            <a:endParaRPr sz="6000">
              <a:solidFill>
                <a:srgbClr val="FF9800"/>
              </a:solidFill>
            </a:endParaRPr>
          </a:p>
        </p:txBody>
      </p:sp>
      <p:grpSp>
        <p:nvGrpSpPr>
          <p:cNvPr id="651" name="Google Shape;651;p32"/>
          <p:cNvGrpSpPr/>
          <p:nvPr/>
        </p:nvGrpSpPr>
        <p:grpSpPr>
          <a:xfrm>
            <a:off x="3996210" y="966817"/>
            <a:ext cx="1197664" cy="1126777"/>
            <a:chOff x="5972700" y="2330200"/>
            <a:chExt cx="411625" cy="387275"/>
          </a:xfrm>
        </p:grpSpPr>
        <p:sp>
          <p:nvSpPr>
            <p:cNvPr id="652" name="Google Shape;652;p3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3"/>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t>Savings Plansってなに？</a:t>
            </a:r>
            <a:endParaRPr sz="3000"/>
          </a:p>
        </p:txBody>
      </p:sp>
      <p:sp>
        <p:nvSpPr>
          <p:cNvPr id="198" name="Google Shape;198;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199" name="Google Shape;199;p13"/>
          <p:cNvGrpSpPr/>
          <p:nvPr/>
        </p:nvGrpSpPr>
        <p:grpSpPr>
          <a:xfrm>
            <a:off x="293683" y="574116"/>
            <a:ext cx="309041" cy="403123"/>
            <a:chOff x="590250" y="244200"/>
            <a:chExt cx="407975" cy="532175"/>
          </a:xfrm>
        </p:grpSpPr>
        <p:sp>
          <p:nvSpPr>
            <p:cNvPr id="200" name="Google Shape;200;p13"/>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3"/>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13"/>
          <p:cNvSpPr txBox="1">
            <a:spLocks noGrp="1"/>
          </p:cNvSpPr>
          <p:nvPr>
            <p:ph type="body" idx="1"/>
          </p:nvPr>
        </p:nvSpPr>
        <p:spPr>
          <a:xfrm>
            <a:off x="602725" y="1605300"/>
            <a:ext cx="7266000" cy="1653900"/>
          </a:xfrm>
          <a:prstGeom prst="rect">
            <a:avLst/>
          </a:prstGeom>
        </p:spPr>
        <p:txBody>
          <a:bodyPr spcFirstLastPara="1" wrap="square" lIns="91425" tIns="91425" rIns="91425" bIns="91425" anchor="t" anchorCtr="0">
            <a:noAutofit/>
          </a:bodyPr>
          <a:lstStyle/>
          <a:p>
            <a:pPr marL="0" lvl="0" indent="0" algn="l" rtl="0">
              <a:spcBef>
                <a:spcPts val="600"/>
              </a:spcBef>
              <a:spcAft>
                <a:spcPts val="1000"/>
              </a:spcAft>
              <a:buNone/>
            </a:pPr>
            <a:r>
              <a:rPr lang="en" sz="3000" b="1">
                <a:solidFill>
                  <a:srgbClr val="000000"/>
                </a:solidFill>
                <a:latin typeface="Roboto Condensed"/>
                <a:ea typeface="Roboto Condensed"/>
                <a:cs typeface="Roboto Condensed"/>
                <a:sym typeface="Roboto Condensed"/>
              </a:rPr>
              <a:t>コンピューティング使用料金をコミットする事で最大72％のコストカットが見込める料金モデル</a:t>
            </a:r>
            <a:endParaRPr sz="3000" b="1">
              <a:solidFill>
                <a:srgbClr val="FF0000"/>
              </a:solidFill>
              <a:latin typeface="Roboto Condensed"/>
              <a:ea typeface="Roboto Condensed"/>
              <a:cs typeface="Roboto Condensed"/>
              <a:sym typeface="Roboto 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4"/>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t>Savings Plansってなに？</a:t>
            </a:r>
            <a:endParaRPr sz="3000"/>
          </a:p>
        </p:txBody>
      </p:sp>
      <p:sp>
        <p:nvSpPr>
          <p:cNvPr id="220" name="Google Shape;220;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221" name="Google Shape;221;p14"/>
          <p:cNvGrpSpPr/>
          <p:nvPr/>
        </p:nvGrpSpPr>
        <p:grpSpPr>
          <a:xfrm>
            <a:off x="293683" y="574116"/>
            <a:ext cx="309041" cy="403123"/>
            <a:chOff x="590250" y="244200"/>
            <a:chExt cx="407975" cy="532175"/>
          </a:xfrm>
        </p:grpSpPr>
        <p:sp>
          <p:nvSpPr>
            <p:cNvPr id="222" name="Google Shape;222;p14"/>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4"/>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4"/>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4"/>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14"/>
          <p:cNvSpPr txBox="1">
            <a:spLocks noGrp="1"/>
          </p:cNvSpPr>
          <p:nvPr>
            <p:ph type="body" idx="1"/>
          </p:nvPr>
        </p:nvSpPr>
        <p:spPr>
          <a:xfrm>
            <a:off x="602725" y="1605300"/>
            <a:ext cx="7266000" cy="1653900"/>
          </a:xfrm>
          <a:prstGeom prst="rect">
            <a:avLst/>
          </a:prstGeom>
        </p:spPr>
        <p:txBody>
          <a:bodyPr spcFirstLastPara="1" wrap="square" lIns="91425" tIns="91425" rIns="91425" bIns="91425" anchor="t" anchorCtr="0">
            <a:noAutofit/>
          </a:bodyPr>
          <a:lstStyle/>
          <a:p>
            <a:pPr marL="0" lvl="0" indent="0" algn="l" rtl="0">
              <a:spcBef>
                <a:spcPts val="600"/>
              </a:spcBef>
              <a:spcAft>
                <a:spcPts val="1000"/>
              </a:spcAft>
              <a:buNone/>
            </a:pPr>
            <a:r>
              <a:rPr lang="en" sz="3000" b="1">
                <a:solidFill>
                  <a:srgbClr val="000000"/>
                </a:solidFill>
                <a:latin typeface="Roboto Condensed"/>
                <a:ea typeface="Roboto Condensed"/>
                <a:cs typeface="Roboto Condensed"/>
                <a:sym typeface="Roboto Condensed"/>
              </a:rPr>
              <a:t>コンピューティング使用料金をコミットする事で最大72％のコストカットが見込める料金モデル</a:t>
            </a:r>
            <a:endParaRPr sz="3000" b="1">
              <a:solidFill>
                <a:srgbClr val="FF0000"/>
              </a:solidFill>
              <a:latin typeface="Roboto Condensed"/>
              <a:ea typeface="Roboto Condensed"/>
              <a:cs typeface="Roboto Condensed"/>
              <a:sym typeface="Roboto Condensed"/>
            </a:endParaRPr>
          </a:p>
        </p:txBody>
      </p:sp>
      <p:sp>
        <p:nvSpPr>
          <p:cNvPr id="237" name="Google Shape;237;p14"/>
          <p:cNvSpPr/>
          <p:nvPr/>
        </p:nvSpPr>
        <p:spPr>
          <a:xfrm>
            <a:off x="2916825" y="3073825"/>
            <a:ext cx="2239800" cy="5562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txBox="1">
            <a:spLocks noGrp="1"/>
          </p:cNvSpPr>
          <p:nvPr>
            <p:ph type="body" idx="1"/>
          </p:nvPr>
        </p:nvSpPr>
        <p:spPr>
          <a:xfrm>
            <a:off x="599050" y="3717600"/>
            <a:ext cx="7848600" cy="1234500"/>
          </a:xfrm>
          <a:prstGeom prst="rect">
            <a:avLst/>
          </a:prstGeom>
        </p:spPr>
        <p:txBody>
          <a:bodyPr spcFirstLastPara="1" wrap="square" lIns="91425" tIns="91425" rIns="91425" bIns="91425" anchor="t" anchorCtr="0">
            <a:noAutofit/>
          </a:bodyPr>
          <a:lstStyle/>
          <a:p>
            <a:pPr marL="0" lvl="0" indent="0" algn="l" rtl="0">
              <a:spcBef>
                <a:spcPts val="600"/>
              </a:spcBef>
              <a:spcAft>
                <a:spcPts val="1000"/>
              </a:spcAft>
              <a:buNone/>
            </a:pPr>
            <a:r>
              <a:rPr lang="en" sz="3000" b="1" dirty="0" err="1">
                <a:solidFill>
                  <a:srgbClr val="000000"/>
                </a:solidFill>
                <a:latin typeface="Roboto Condensed"/>
                <a:ea typeface="Roboto Condensed"/>
                <a:cs typeface="Roboto Condensed"/>
                <a:sym typeface="Roboto Condensed"/>
              </a:rPr>
              <a:t>つまり利用量を予測する事で安くなる</a:t>
            </a:r>
            <a:r>
              <a:rPr lang="en" sz="3000" b="1" dirty="0">
                <a:solidFill>
                  <a:srgbClr val="000000"/>
                </a:solidFill>
                <a:latin typeface="Roboto Condensed"/>
                <a:ea typeface="Roboto Condensed"/>
                <a:cs typeface="Roboto Condensed"/>
                <a:sym typeface="Roboto Condensed"/>
              </a:rPr>
              <a:t>！</a:t>
            </a:r>
            <a:endParaRPr sz="3000" b="1" dirty="0">
              <a:solidFill>
                <a:srgbClr val="FF0000"/>
              </a:solidFill>
              <a:latin typeface="Roboto Condensed"/>
              <a:ea typeface="Roboto Condensed"/>
              <a:cs typeface="Roboto Condensed"/>
              <a:sym typeface="Roboto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5"/>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でもどうやって予測するの？</a:t>
            </a:r>
            <a:endParaRPr/>
          </a:p>
        </p:txBody>
      </p:sp>
      <p:sp>
        <p:nvSpPr>
          <p:cNvPr id="244" name="Google Shape;244;p1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245" name="Google Shape;245;p15"/>
          <p:cNvGrpSpPr/>
          <p:nvPr/>
        </p:nvGrpSpPr>
        <p:grpSpPr>
          <a:xfrm>
            <a:off x="293683" y="574116"/>
            <a:ext cx="309041" cy="403123"/>
            <a:chOff x="590250" y="244200"/>
            <a:chExt cx="407975" cy="532175"/>
          </a:xfrm>
        </p:grpSpPr>
        <p:sp>
          <p:nvSpPr>
            <p:cNvPr id="246" name="Google Shape;246;p15"/>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5"/>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5"/>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5"/>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5"/>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5"/>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5"/>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5"/>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5"/>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15"/>
          <p:cNvSpPr txBox="1">
            <a:spLocks noGrp="1"/>
          </p:cNvSpPr>
          <p:nvPr>
            <p:ph type="body" idx="1"/>
          </p:nvPr>
        </p:nvSpPr>
        <p:spPr>
          <a:xfrm>
            <a:off x="602725" y="1558925"/>
            <a:ext cx="8260800" cy="1653900"/>
          </a:xfrm>
          <a:prstGeom prst="rect">
            <a:avLst/>
          </a:prstGeom>
        </p:spPr>
        <p:txBody>
          <a:bodyPr spcFirstLastPara="1" wrap="square" lIns="91425" tIns="91425" rIns="91425" bIns="91425" anchor="t" anchorCtr="0">
            <a:noAutofit/>
          </a:bodyPr>
          <a:lstStyle/>
          <a:p>
            <a:pPr marL="0" lvl="0" indent="0" algn="l" rtl="0">
              <a:spcBef>
                <a:spcPts val="600"/>
              </a:spcBef>
              <a:spcAft>
                <a:spcPts val="1000"/>
              </a:spcAft>
              <a:buNone/>
            </a:pPr>
            <a:r>
              <a:rPr lang="en" sz="3000" b="1" dirty="0" err="1">
                <a:solidFill>
                  <a:srgbClr val="000000"/>
                </a:solidFill>
                <a:latin typeface="Roboto Condensed"/>
                <a:ea typeface="Roboto Condensed"/>
                <a:cs typeface="Roboto Condensed"/>
                <a:sym typeface="Roboto Condensed"/>
              </a:rPr>
              <a:t>指標</a:t>
            </a:r>
            <a:r>
              <a:rPr lang="ja-JP" altLang="en-US" sz="3000" b="1">
                <a:solidFill>
                  <a:srgbClr val="000000"/>
                </a:solidFill>
                <a:latin typeface="Roboto Condensed"/>
                <a:ea typeface="Roboto Condensed"/>
                <a:cs typeface="Roboto Condensed"/>
                <a:sym typeface="Roboto Condensed"/>
              </a:rPr>
              <a:t>が</a:t>
            </a:r>
            <a:r>
              <a:rPr lang="en" sz="3000" b="1" dirty="0" err="1">
                <a:solidFill>
                  <a:srgbClr val="000000"/>
                </a:solidFill>
                <a:latin typeface="Roboto Condensed"/>
                <a:ea typeface="Roboto Condensed"/>
                <a:cs typeface="Roboto Condensed"/>
                <a:sym typeface="Roboto Condensed"/>
              </a:rPr>
              <a:t>ない状態で今後稼働する</a:t>
            </a:r>
            <a:r>
              <a:rPr lang="ja-JP" altLang="en-US" sz="3000" b="1">
                <a:solidFill>
                  <a:srgbClr val="000000"/>
                </a:solidFill>
                <a:latin typeface="Roboto Condensed"/>
                <a:ea typeface="Roboto Condensed"/>
                <a:cs typeface="Roboto Condensed"/>
                <a:sym typeface="Roboto Condensed"/>
              </a:rPr>
              <a:t>コンピューティング料金</a:t>
            </a:r>
            <a:r>
              <a:rPr lang="en" sz="3000" b="1" dirty="0" err="1">
                <a:solidFill>
                  <a:srgbClr val="000000"/>
                </a:solidFill>
                <a:latin typeface="Roboto Condensed"/>
                <a:ea typeface="Roboto Condensed"/>
                <a:cs typeface="Roboto Condensed"/>
                <a:sym typeface="Roboto Condensed"/>
              </a:rPr>
              <a:t>を見積もるのはかなり難しい</a:t>
            </a:r>
            <a:r>
              <a:rPr lang="en" sz="3000" b="1" dirty="0">
                <a:solidFill>
                  <a:srgbClr val="000000"/>
                </a:solidFill>
                <a:latin typeface="Roboto Condensed"/>
                <a:ea typeface="Roboto Condensed"/>
                <a:cs typeface="Roboto Condensed"/>
                <a:sym typeface="Roboto Condensed"/>
              </a:rPr>
              <a:t>・・・</a:t>
            </a:r>
            <a:endParaRPr sz="3000" b="1" dirty="0">
              <a:solidFill>
                <a:srgbClr val="000000"/>
              </a:solidFill>
              <a:latin typeface="Roboto Condensed"/>
              <a:ea typeface="Roboto Condensed"/>
              <a:cs typeface="Roboto Condensed"/>
              <a:sym typeface="Roboto Condensed"/>
            </a:endParaRPr>
          </a:p>
        </p:txBody>
      </p:sp>
      <p:sp>
        <p:nvSpPr>
          <p:cNvPr id="261" name="Google Shape;261;p15"/>
          <p:cNvSpPr txBox="1">
            <a:spLocks noGrp="1"/>
          </p:cNvSpPr>
          <p:nvPr>
            <p:ph type="body" idx="1"/>
          </p:nvPr>
        </p:nvSpPr>
        <p:spPr>
          <a:xfrm>
            <a:off x="708775" y="3298200"/>
            <a:ext cx="4540500" cy="1653900"/>
          </a:xfrm>
          <a:prstGeom prst="rect">
            <a:avLst/>
          </a:prstGeom>
        </p:spPr>
        <p:txBody>
          <a:bodyPr spcFirstLastPara="1" wrap="square" lIns="91425" tIns="91425" rIns="91425" bIns="91425" anchor="t" anchorCtr="0">
            <a:noAutofit/>
          </a:bodyPr>
          <a:lstStyle/>
          <a:p>
            <a:pPr marL="0" lvl="0" indent="0" algn="l" rtl="0">
              <a:spcBef>
                <a:spcPts val="600"/>
              </a:spcBef>
              <a:spcAft>
                <a:spcPts val="1000"/>
              </a:spcAft>
              <a:buNone/>
            </a:pPr>
            <a:r>
              <a:rPr lang="en" sz="1800" b="1">
                <a:solidFill>
                  <a:srgbClr val="000000"/>
                </a:solidFill>
                <a:latin typeface="Roboto Condensed"/>
                <a:ea typeface="Roboto Condensed"/>
                <a:cs typeface="Roboto Condensed"/>
                <a:sym typeface="Roboto Condensed"/>
              </a:rPr>
              <a:t>コミット金額の見積を見誤ると購入したSavings Plansが使われずに逆ザヤが発生してしまう事も！</a:t>
            </a:r>
            <a:endParaRPr sz="1800" b="1">
              <a:solidFill>
                <a:srgbClr val="000000"/>
              </a:solidFill>
              <a:latin typeface="Roboto Condensed"/>
              <a:ea typeface="Roboto Condensed"/>
              <a:cs typeface="Roboto Condensed"/>
              <a:sym typeface="Roboto Condensed"/>
            </a:endParaRPr>
          </a:p>
        </p:txBody>
      </p:sp>
      <p:pic>
        <p:nvPicPr>
          <p:cNvPr id="262" name="Google Shape;262;p15"/>
          <p:cNvPicPr preferRelativeResize="0"/>
          <p:nvPr/>
        </p:nvPicPr>
        <p:blipFill>
          <a:blip r:embed="rId3">
            <a:alphaModFix/>
          </a:blip>
          <a:stretch>
            <a:fillRect/>
          </a:stretch>
        </p:blipFill>
        <p:spPr>
          <a:xfrm>
            <a:off x="5249275" y="2685575"/>
            <a:ext cx="2208650" cy="20816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でもどうやって予測するの？</a:t>
            </a:r>
            <a:endParaRPr/>
          </a:p>
        </p:txBody>
      </p:sp>
      <p:sp>
        <p:nvSpPr>
          <p:cNvPr id="268" name="Google Shape;26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269" name="Google Shape;269;p16"/>
          <p:cNvGrpSpPr/>
          <p:nvPr/>
        </p:nvGrpSpPr>
        <p:grpSpPr>
          <a:xfrm>
            <a:off x="293683" y="574116"/>
            <a:ext cx="309041" cy="403123"/>
            <a:chOff x="590250" y="244200"/>
            <a:chExt cx="407975" cy="532175"/>
          </a:xfrm>
        </p:grpSpPr>
        <p:sp>
          <p:nvSpPr>
            <p:cNvPr id="270" name="Google Shape;270;p16"/>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6"/>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6"/>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6"/>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6"/>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6"/>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6"/>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6"/>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6"/>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6"/>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6"/>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6"/>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16"/>
          <p:cNvSpPr txBox="1">
            <a:spLocks noGrp="1"/>
          </p:cNvSpPr>
          <p:nvPr>
            <p:ph type="body" idx="1"/>
          </p:nvPr>
        </p:nvSpPr>
        <p:spPr>
          <a:xfrm>
            <a:off x="277950" y="2020325"/>
            <a:ext cx="8588100" cy="2440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b="1" dirty="0" err="1">
                <a:solidFill>
                  <a:srgbClr val="000000"/>
                </a:solidFill>
                <a:latin typeface="Roboto Condensed"/>
                <a:ea typeface="Roboto Condensed"/>
                <a:cs typeface="Roboto Condensed"/>
                <a:sym typeface="Roboto Condensed"/>
              </a:rPr>
              <a:t>基本的には過去の利用料の実績から予測するケースが多い</a:t>
            </a:r>
            <a:r>
              <a:rPr lang="en" sz="2400" b="1" dirty="0">
                <a:solidFill>
                  <a:srgbClr val="000000"/>
                </a:solidFill>
                <a:latin typeface="Roboto Condensed"/>
                <a:ea typeface="Roboto Condensed"/>
                <a:cs typeface="Roboto Condensed"/>
                <a:sym typeface="Roboto Condensed"/>
              </a:rPr>
              <a:t>。</a:t>
            </a:r>
            <a:endParaRPr sz="2400" b="1" dirty="0">
              <a:solidFill>
                <a:srgbClr val="000000"/>
              </a:solidFill>
              <a:latin typeface="Roboto Condensed"/>
              <a:ea typeface="Roboto Condensed"/>
              <a:cs typeface="Roboto Condensed"/>
              <a:sym typeface="Roboto Condensed"/>
            </a:endParaRPr>
          </a:p>
          <a:p>
            <a:pPr marL="0" lvl="0" indent="0" algn="l" rtl="0">
              <a:spcBef>
                <a:spcPts val="1000"/>
              </a:spcBef>
              <a:spcAft>
                <a:spcPts val="1000"/>
              </a:spcAft>
              <a:buNone/>
            </a:pPr>
            <a:r>
              <a:rPr lang="en" sz="2400" b="1" dirty="0" err="1">
                <a:solidFill>
                  <a:srgbClr val="000000"/>
                </a:solidFill>
                <a:latin typeface="Roboto Condensed"/>
                <a:ea typeface="Roboto Condensed"/>
                <a:cs typeface="Roboto Condensed"/>
                <a:sym typeface="Roboto Condensed"/>
              </a:rPr>
              <a:t>システム構成等から見積る事も出来るがシステム稼働後のサイジング等を考慮するのは</a:t>
            </a:r>
            <a:r>
              <a:rPr lang="en" sz="2400" b="1" dirty="0" err="1">
                <a:solidFill>
                  <a:srgbClr val="FF0000"/>
                </a:solidFill>
                <a:latin typeface="Roboto Condensed"/>
                <a:ea typeface="Roboto Condensed"/>
                <a:cs typeface="Roboto Condensed"/>
                <a:sym typeface="Roboto Condensed"/>
              </a:rPr>
              <a:t>高難易度</a:t>
            </a:r>
            <a:r>
              <a:rPr lang="en" sz="2400" b="1" dirty="0">
                <a:solidFill>
                  <a:srgbClr val="FF0000"/>
                </a:solidFill>
                <a:latin typeface="Roboto Condensed"/>
                <a:ea typeface="Roboto Condensed"/>
                <a:cs typeface="Roboto Condensed"/>
                <a:sym typeface="Roboto Condensed"/>
              </a:rPr>
              <a:t>！</a:t>
            </a:r>
            <a:endParaRPr sz="2400" b="1" dirty="0">
              <a:solidFill>
                <a:srgbClr val="FF0000"/>
              </a:solidFill>
              <a:latin typeface="Roboto Condensed"/>
              <a:ea typeface="Roboto Condensed"/>
              <a:cs typeface="Roboto Condensed"/>
              <a:sym typeface="Roboto Condense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7"/>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でもどうやって予測するの？</a:t>
            </a:r>
            <a:endParaRPr/>
          </a:p>
        </p:txBody>
      </p:sp>
      <p:sp>
        <p:nvSpPr>
          <p:cNvPr id="290" name="Google Shape;290;p1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291" name="Google Shape;291;p17"/>
          <p:cNvGrpSpPr/>
          <p:nvPr/>
        </p:nvGrpSpPr>
        <p:grpSpPr>
          <a:xfrm>
            <a:off x="293683" y="574116"/>
            <a:ext cx="309041" cy="403123"/>
            <a:chOff x="590250" y="244200"/>
            <a:chExt cx="407975" cy="532175"/>
          </a:xfrm>
        </p:grpSpPr>
        <p:sp>
          <p:nvSpPr>
            <p:cNvPr id="292" name="Google Shape;292;p1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7"/>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7"/>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7"/>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7"/>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7"/>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7"/>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7"/>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7"/>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17"/>
          <p:cNvSpPr txBox="1">
            <a:spLocks noGrp="1"/>
          </p:cNvSpPr>
          <p:nvPr>
            <p:ph type="body" idx="1"/>
          </p:nvPr>
        </p:nvSpPr>
        <p:spPr>
          <a:xfrm>
            <a:off x="154375" y="1204751"/>
            <a:ext cx="8588100" cy="3747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b="1" dirty="0">
                <a:solidFill>
                  <a:srgbClr val="000000"/>
                </a:solidFill>
                <a:latin typeface="Roboto Condensed"/>
                <a:ea typeface="Roboto Condensed"/>
                <a:cs typeface="Roboto Condensed"/>
                <a:sym typeface="Roboto Condensed"/>
              </a:rPr>
              <a:t>実績からコミット金額を見積もるアプローチとしては以下の２通り</a:t>
            </a:r>
            <a:endParaRPr sz="2400" b="1" dirty="0">
              <a:solidFill>
                <a:srgbClr val="000000"/>
              </a:solidFill>
              <a:latin typeface="Roboto Condensed"/>
              <a:ea typeface="Roboto Condensed"/>
              <a:cs typeface="Roboto Condensed"/>
              <a:sym typeface="Roboto Condensed"/>
            </a:endParaRPr>
          </a:p>
          <a:p>
            <a:pPr marL="0" lvl="0" indent="0" algn="l" rtl="0">
              <a:spcBef>
                <a:spcPts val="1000"/>
              </a:spcBef>
              <a:spcAft>
                <a:spcPts val="0"/>
              </a:spcAft>
              <a:buNone/>
            </a:pPr>
            <a:endParaRPr sz="900" b="1" dirty="0">
              <a:solidFill>
                <a:srgbClr val="000000"/>
              </a:solidFill>
              <a:latin typeface="Roboto Condensed"/>
              <a:ea typeface="Roboto Condensed"/>
              <a:cs typeface="Roboto Condensed"/>
              <a:sym typeface="Roboto Condensed"/>
            </a:endParaRPr>
          </a:p>
          <a:p>
            <a:pPr marL="0" lvl="0" indent="0" algn="l" rtl="0">
              <a:spcBef>
                <a:spcPts val="1000"/>
              </a:spcBef>
              <a:spcAft>
                <a:spcPts val="0"/>
              </a:spcAft>
              <a:buNone/>
            </a:pPr>
            <a:r>
              <a:rPr lang="en" sz="2400" b="1" dirty="0">
                <a:solidFill>
                  <a:srgbClr val="000000"/>
                </a:solidFill>
                <a:latin typeface="Roboto Condensed"/>
                <a:ea typeface="Roboto Condensed"/>
                <a:cs typeface="Roboto Condensed"/>
                <a:sym typeface="Roboto Condensed"/>
              </a:rPr>
              <a:t>・</a:t>
            </a:r>
            <a:r>
              <a:rPr lang="en" sz="2400" b="1" dirty="0" err="1">
                <a:solidFill>
                  <a:srgbClr val="000000"/>
                </a:solidFill>
                <a:latin typeface="Roboto Condensed"/>
                <a:ea typeface="Roboto Condensed"/>
                <a:cs typeface="Roboto Condensed"/>
                <a:sym typeface="Roboto Condensed"/>
              </a:rPr>
              <a:t>全体の利用実績から最適なコミット金額を算出し、ザックリ見積もる</a:t>
            </a:r>
            <a:r>
              <a:rPr lang="en" sz="2400" b="1" dirty="0">
                <a:solidFill>
                  <a:srgbClr val="000000"/>
                </a:solidFill>
                <a:latin typeface="Roboto Condensed"/>
                <a:ea typeface="Roboto Condensed"/>
                <a:cs typeface="Roboto Condensed"/>
                <a:sym typeface="Roboto Condensed"/>
              </a:rPr>
              <a:t>(</a:t>
            </a:r>
            <a:r>
              <a:rPr lang="en" sz="2400" b="1" dirty="0" err="1">
                <a:solidFill>
                  <a:srgbClr val="000000"/>
                </a:solidFill>
                <a:latin typeface="Roboto Condensed"/>
                <a:ea typeface="Roboto Condensed"/>
                <a:cs typeface="Roboto Condensed"/>
                <a:sym typeface="Roboto Condensed"/>
              </a:rPr>
              <a:t>鳥の目パターン</a:t>
            </a:r>
            <a:r>
              <a:rPr lang="en" sz="2400" b="1" dirty="0">
                <a:solidFill>
                  <a:srgbClr val="000000"/>
                </a:solidFill>
                <a:latin typeface="Roboto Condensed"/>
                <a:ea typeface="Roboto Condensed"/>
                <a:cs typeface="Roboto Condensed"/>
                <a:sym typeface="Roboto Condensed"/>
              </a:rPr>
              <a:t>)</a:t>
            </a:r>
            <a:endParaRPr sz="2400" b="1" dirty="0">
              <a:solidFill>
                <a:srgbClr val="000000"/>
              </a:solidFill>
              <a:latin typeface="Roboto Condensed"/>
              <a:ea typeface="Roboto Condensed"/>
              <a:cs typeface="Roboto Condensed"/>
              <a:sym typeface="Roboto Condensed"/>
            </a:endParaRPr>
          </a:p>
          <a:p>
            <a:pPr marL="0" lvl="0" indent="0" algn="l" rtl="0">
              <a:spcBef>
                <a:spcPts val="1000"/>
              </a:spcBef>
              <a:spcAft>
                <a:spcPts val="0"/>
              </a:spcAft>
              <a:buNone/>
            </a:pPr>
            <a:endParaRPr sz="2400" b="1" dirty="0">
              <a:solidFill>
                <a:srgbClr val="000000"/>
              </a:solidFill>
              <a:latin typeface="Roboto Condensed"/>
              <a:ea typeface="Roboto Condensed"/>
              <a:cs typeface="Roboto Condensed"/>
              <a:sym typeface="Roboto Condensed"/>
            </a:endParaRPr>
          </a:p>
          <a:p>
            <a:pPr marL="0" lvl="0" indent="0" algn="l" rtl="0">
              <a:spcBef>
                <a:spcPts val="1000"/>
              </a:spcBef>
              <a:spcAft>
                <a:spcPts val="0"/>
              </a:spcAft>
              <a:buNone/>
            </a:pPr>
            <a:r>
              <a:rPr lang="en" sz="2400" b="1" dirty="0">
                <a:solidFill>
                  <a:srgbClr val="000000"/>
                </a:solidFill>
                <a:latin typeface="Roboto Condensed"/>
                <a:ea typeface="Roboto Condensed"/>
                <a:cs typeface="Roboto Condensed"/>
                <a:sym typeface="Roboto Condensed"/>
              </a:rPr>
              <a:t>・</a:t>
            </a:r>
            <a:r>
              <a:rPr lang="en" sz="2400" b="1" dirty="0" err="1">
                <a:solidFill>
                  <a:srgbClr val="000000"/>
                </a:solidFill>
                <a:latin typeface="Roboto Condensed"/>
                <a:ea typeface="Roboto Condensed"/>
                <a:cs typeface="Roboto Condensed"/>
                <a:sym typeface="Roboto Condensed"/>
              </a:rPr>
              <a:t>インスタンス単位の利用状況を精査し見積を行う</a:t>
            </a:r>
            <a:r>
              <a:rPr lang="en" sz="2400" b="1" dirty="0">
                <a:solidFill>
                  <a:srgbClr val="000000"/>
                </a:solidFill>
                <a:latin typeface="Roboto Condensed"/>
                <a:ea typeface="Roboto Condensed"/>
                <a:cs typeface="Roboto Condensed"/>
                <a:sym typeface="Roboto Condensed"/>
              </a:rPr>
              <a:t>(</a:t>
            </a:r>
            <a:r>
              <a:rPr lang="en" sz="2400" b="1" dirty="0" err="1">
                <a:solidFill>
                  <a:srgbClr val="000000"/>
                </a:solidFill>
                <a:latin typeface="Roboto Condensed"/>
                <a:ea typeface="Roboto Condensed"/>
                <a:cs typeface="Roboto Condensed"/>
                <a:sym typeface="Roboto Condensed"/>
              </a:rPr>
              <a:t>虫の目パターン</a:t>
            </a:r>
            <a:r>
              <a:rPr lang="en" sz="2400" b="1" dirty="0">
                <a:solidFill>
                  <a:srgbClr val="000000"/>
                </a:solidFill>
                <a:latin typeface="Roboto Condensed"/>
                <a:ea typeface="Roboto Condensed"/>
                <a:cs typeface="Roboto Condensed"/>
                <a:sym typeface="Roboto Condensed"/>
              </a:rPr>
              <a:t>)</a:t>
            </a:r>
            <a:endParaRPr sz="2400" b="1" dirty="0">
              <a:solidFill>
                <a:srgbClr val="000000"/>
              </a:solidFill>
              <a:latin typeface="Roboto Condensed"/>
              <a:ea typeface="Roboto Condensed"/>
              <a:cs typeface="Roboto Condensed"/>
              <a:sym typeface="Roboto Condensed"/>
            </a:endParaRPr>
          </a:p>
          <a:p>
            <a:pPr marL="0" lvl="0" indent="0" algn="l" rtl="0">
              <a:spcBef>
                <a:spcPts val="1000"/>
              </a:spcBef>
              <a:spcAft>
                <a:spcPts val="1000"/>
              </a:spcAft>
              <a:buNone/>
            </a:pPr>
            <a:endParaRPr sz="2400" b="1" dirty="0">
              <a:solidFill>
                <a:srgbClr val="000000"/>
              </a:solidFill>
              <a:latin typeface="Roboto Condensed"/>
              <a:ea typeface="Roboto Condensed"/>
              <a:cs typeface="Roboto Condensed"/>
              <a:sym typeface="Roboto Condensed"/>
            </a:endParaRPr>
          </a:p>
        </p:txBody>
      </p:sp>
      <p:pic>
        <p:nvPicPr>
          <p:cNvPr id="307" name="Google Shape;307;p17"/>
          <p:cNvPicPr preferRelativeResize="0"/>
          <p:nvPr/>
        </p:nvPicPr>
        <p:blipFill>
          <a:blip r:embed="rId3">
            <a:alphaModFix/>
          </a:blip>
          <a:stretch>
            <a:fillRect/>
          </a:stretch>
        </p:blipFill>
        <p:spPr>
          <a:xfrm>
            <a:off x="4179525" y="2780275"/>
            <a:ext cx="812675" cy="777762"/>
          </a:xfrm>
          <a:prstGeom prst="rect">
            <a:avLst/>
          </a:prstGeom>
          <a:noFill/>
          <a:ln>
            <a:noFill/>
          </a:ln>
        </p:spPr>
      </p:pic>
      <p:pic>
        <p:nvPicPr>
          <p:cNvPr id="308" name="Google Shape;308;p17"/>
          <p:cNvPicPr preferRelativeResize="0"/>
          <p:nvPr/>
        </p:nvPicPr>
        <p:blipFill>
          <a:blip r:embed="rId4">
            <a:alphaModFix/>
          </a:blip>
          <a:stretch>
            <a:fillRect/>
          </a:stretch>
        </p:blipFill>
        <p:spPr>
          <a:xfrm>
            <a:off x="1385500" y="4249825"/>
            <a:ext cx="812675" cy="702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ザックリ見積、鳥の目パターン</a:t>
            </a:r>
            <a:endParaRPr/>
          </a:p>
        </p:txBody>
      </p:sp>
      <p:sp>
        <p:nvSpPr>
          <p:cNvPr id="314" name="Google Shape;314;p1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grpSp>
        <p:nvGrpSpPr>
          <p:cNvPr id="315" name="Google Shape;315;p18"/>
          <p:cNvGrpSpPr/>
          <p:nvPr/>
        </p:nvGrpSpPr>
        <p:grpSpPr>
          <a:xfrm>
            <a:off x="293683" y="574116"/>
            <a:ext cx="309041" cy="403123"/>
            <a:chOff x="590250" y="244200"/>
            <a:chExt cx="407975" cy="532175"/>
          </a:xfrm>
        </p:grpSpPr>
        <p:sp>
          <p:nvSpPr>
            <p:cNvPr id="316" name="Google Shape;316;p18"/>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8"/>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8"/>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8"/>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8"/>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8"/>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8"/>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8"/>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8"/>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0" name="Google Shape;330;p18"/>
          <p:cNvSpPr txBox="1">
            <a:spLocks noGrp="1"/>
          </p:cNvSpPr>
          <p:nvPr>
            <p:ph type="body" idx="1"/>
          </p:nvPr>
        </p:nvSpPr>
        <p:spPr>
          <a:xfrm>
            <a:off x="252450" y="1391950"/>
            <a:ext cx="8639100" cy="3244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b="1" dirty="0" err="1">
                <a:solidFill>
                  <a:schemeClr val="dk1"/>
                </a:solidFill>
                <a:latin typeface="Roboto Condensed"/>
                <a:ea typeface="Roboto Condensed"/>
                <a:cs typeface="Roboto Condensed"/>
                <a:sym typeface="Roboto Condensed"/>
              </a:rPr>
              <a:t>鳥の目パターンではPurchase</a:t>
            </a:r>
            <a:r>
              <a:rPr lang="en" sz="2400" b="1" dirty="0">
                <a:solidFill>
                  <a:schemeClr val="dk1"/>
                </a:solidFill>
                <a:latin typeface="Roboto Condensed"/>
                <a:ea typeface="Roboto Condensed"/>
                <a:cs typeface="Roboto Condensed"/>
                <a:sym typeface="Roboto Condensed"/>
              </a:rPr>
              <a:t> </a:t>
            </a:r>
            <a:r>
              <a:rPr lang="en" sz="2400" b="1" dirty="0" err="1">
                <a:solidFill>
                  <a:schemeClr val="dk1"/>
                </a:solidFill>
                <a:latin typeface="Roboto Condensed"/>
                <a:ea typeface="Roboto Condensed"/>
                <a:cs typeface="Roboto Condensed"/>
                <a:sym typeface="Roboto Condensed"/>
              </a:rPr>
              <a:t>Recommendationsを利用します</a:t>
            </a:r>
            <a:r>
              <a:rPr lang="en" sz="2400" b="1" dirty="0">
                <a:solidFill>
                  <a:schemeClr val="dk1"/>
                </a:solidFill>
                <a:latin typeface="Roboto Condensed"/>
                <a:ea typeface="Roboto Condensed"/>
                <a:cs typeface="Roboto Condensed"/>
                <a:sym typeface="Roboto Condensed"/>
              </a:rPr>
              <a:t>。</a:t>
            </a:r>
            <a:endParaRPr sz="2400" b="1" dirty="0">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r>
              <a:rPr lang="en" sz="2400" b="1" dirty="0" err="1">
                <a:solidFill>
                  <a:schemeClr val="dk1"/>
                </a:solidFill>
                <a:latin typeface="Roboto Condensed"/>
                <a:ea typeface="Roboto Condensed"/>
                <a:cs typeface="Roboto Condensed"/>
                <a:sym typeface="Roboto Condensed"/>
              </a:rPr>
              <a:t>この機能は過去実績から最大限の割引効果が得られるSavingsPlanを</a:t>
            </a:r>
            <a:r>
              <a:rPr lang="ja-JP" altLang="en-US" sz="2400" b="1">
                <a:solidFill>
                  <a:schemeClr val="dk1"/>
                </a:solidFill>
                <a:latin typeface="Roboto Condensed"/>
                <a:ea typeface="Roboto Condensed"/>
                <a:cs typeface="Roboto Condensed"/>
                <a:sym typeface="Roboto Condensed"/>
              </a:rPr>
              <a:t>算出してくれます</a:t>
            </a:r>
            <a:r>
              <a:rPr lang="en" sz="2400" b="1" dirty="0">
                <a:solidFill>
                  <a:schemeClr val="dk1"/>
                </a:solidFill>
                <a:latin typeface="Roboto Condensed"/>
                <a:ea typeface="Roboto Condensed"/>
                <a:cs typeface="Roboto Condensed"/>
                <a:sym typeface="Roboto Condensed"/>
              </a:rPr>
              <a:t>。</a:t>
            </a:r>
            <a:br>
              <a:rPr lang="en" sz="2400" b="1" dirty="0">
                <a:solidFill>
                  <a:schemeClr val="dk1"/>
                </a:solidFill>
                <a:latin typeface="Roboto Condensed"/>
                <a:ea typeface="Roboto Condensed"/>
                <a:cs typeface="Roboto Condensed"/>
                <a:sym typeface="Roboto Condensed"/>
              </a:rPr>
            </a:br>
            <a:r>
              <a:rPr lang="en" sz="1200" b="1" dirty="0" err="1">
                <a:solidFill>
                  <a:schemeClr val="dk1"/>
                </a:solidFill>
                <a:latin typeface="Roboto Condensed"/>
                <a:ea typeface="Roboto Condensed"/>
                <a:cs typeface="Roboto Condensed"/>
                <a:sym typeface="Roboto Condensed"/>
              </a:rPr>
              <a:t>但し、親アカウント又はシングルトンアカウントのみ利用可</a:t>
            </a:r>
            <a:endParaRPr sz="1200" b="1" dirty="0">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r>
              <a:rPr lang="en" sz="1800" b="1" dirty="0" err="1">
                <a:solidFill>
                  <a:srgbClr val="FF0000"/>
                </a:solidFill>
                <a:latin typeface="Roboto Condensed"/>
                <a:ea typeface="Roboto Condensed"/>
                <a:cs typeface="Roboto Condensed"/>
                <a:sym typeface="Roboto Condensed"/>
              </a:rPr>
              <a:t>先日のアップデートでLinked</a:t>
            </a:r>
            <a:r>
              <a:rPr lang="en" sz="1800" b="1" dirty="0">
                <a:solidFill>
                  <a:srgbClr val="FF0000"/>
                </a:solidFill>
                <a:latin typeface="Roboto Condensed"/>
                <a:ea typeface="Roboto Condensed"/>
                <a:cs typeface="Roboto Condensed"/>
                <a:sym typeface="Roboto Condensed"/>
              </a:rPr>
              <a:t> </a:t>
            </a:r>
            <a:r>
              <a:rPr lang="en" sz="1800" b="1" dirty="0" err="1">
                <a:solidFill>
                  <a:srgbClr val="FF0000"/>
                </a:solidFill>
                <a:latin typeface="Roboto Condensed"/>
                <a:ea typeface="Roboto Condensed"/>
                <a:cs typeface="Roboto Condensed"/>
                <a:sym typeface="Roboto Condensed"/>
              </a:rPr>
              <a:t>アカウントでも利用する事が可能となりました</a:t>
            </a:r>
            <a:r>
              <a:rPr lang="en" sz="1800" b="1" dirty="0">
                <a:solidFill>
                  <a:srgbClr val="FF0000"/>
                </a:solidFill>
                <a:latin typeface="Roboto Condensed"/>
                <a:ea typeface="Roboto Condensed"/>
                <a:cs typeface="Roboto Condensed"/>
                <a:sym typeface="Roboto Condensed"/>
              </a:rPr>
              <a:t>！</a:t>
            </a:r>
            <a:endParaRPr sz="1800" b="1" dirty="0">
              <a:solidFill>
                <a:srgbClr val="FF0000"/>
              </a:solidFill>
              <a:latin typeface="Roboto Condensed"/>
              <a:ea typeface="Roboto Condensed"/>
              <a:cs typeface="Roboto Condensed"/>
              <a:sym typeface="Roboto Condensed"/>
            </a:endParaRPr>
          </a:p>
          <a:p>
            <a:pPr marL="0" lvl="0" indent="0" algn="l" rtl="0">
              <a:spcBef>
                <a:spcPts val="1000"/>
              </a:spcBef>
              <a:spcAft>
                <a:spcPts val="1000"/>
              </a:spcAft>
              <a:buNone/>
            </a:pPr>
            <a:r>
              <a:rPr lang="en" sz="2400" b="1" dirty="0" err="1">
                <a:solidFill>
                  <a:srgbClr val="000000"/>
                </a:solidFill>
                <a:latin typeface="Roboto Condensed"/>
                <a:ea typeface="Roboto Condensed"/>
                <a:cs typeface="Roboto Condensed"/>
                <a:sym typeface="Roboto Condensed"/>
              </a:rPr>
              <a:t>推奨</a:t>
            </a:r>
            <a:r>
              <a:rPr lang="en" sz="2400" b="1" dirty="0" err="1">
                <a:solidFill>
                  <a:schemeClr val="dk1"/>
                </a:solidFill>
                <a:latin typeface="Roboto Condensed"/>
                <a:ea typeface="Roboto Condensed"/>
                <a:cs typeface="Roboto Condensed"/>
                <a:sym typeface="Roboto Condensed"/>
              </a:rPr>
              <a:t>SavingsPlanを表示させた後はコミットするだけ</a:t>
            </a:r>
            <a:r>
              <a:rPr lang="en" sz="2400" b="1" dirty="0">
                <a:solidFill>
                  <a:schemeClr val="dk1"/>
                </a:solidFill>
                <a:latin typeface="Roboto Condensed"/>
                <a:ea typeface="Roboto Condensed"/>
                <a:cs typeface="Roboto Condensed"/>
                <a:sym typeface="Roboto Condensed"/>
              </a:rPr>
              <a:t>！</a:t>
            </a:r>
            <a:endParaRPr sz="1800" b="1" dirty="0">
              <a:solidFill>
                <a:srgbClr val="FF0000"/>
              </a:solidFill>
              <a:latin typeface="Roboto Condensed"/>
              <a:ea typeface="Roboto Condensed"/>
              <a:cs typeface="Roboto Condensed"/>
              <a:sym typeface="Roboto Condensed"/>
            </a:endParaRPr>
          </a:p>
        </p:txBody>
      </p:sp>
      <p:cxnSp>
        <p:nvCxnSpPr>
          <p:cNvPr id="331" name="Google Shape;331;p18"/>
          <p:cNvCxnSpPr/>
          <p:nvPr/>
        </p:nvCxnSpPr>
        <p:spPr>
          <a:xfrm flipH="1">
            <a:off x="318586" y="2883121"/>
            <a:ext cx="4281900" cy="3300"/>
          </a:xfrm>
          <a:prstGeom prst="straightConnector1">
            <a:avLst/>
          </a:prstGeom>
          <a:noFill/>
          <a:ln w="28575" cap="flat" cmpd="sng">
            <a:solidFill>
              <a:srgbClr val="000000"/>
            </a:solidFill>
            <a:prstDash val="solid"/>
            <a:round/>
            <a:headEnd type="none" w="med" len="med"/>
            <a:tailEnd type="none" w="med" len="med"/>
          </a:ln>
        </p:spPr>
      </p:cxnSp>
      <p:pic>
        <p:nvPicPr>
          <p:cNvPr id="332" name="Google Shape;332;p18"/>
          <p:cNvPicPr preferRelativeResize="0"/>
          <p:nvPr/>
        </p:nvPicPr>
        <p:blipFill>
          <a:blip r:embed="rId3">
            <a:alphaModFix/>
          </a:blip>
          <a:stretch>
            <a:fillRect/>
          </a:stretch>
        </p:blipFill>
        <p:spPr>
          <a:xfrm>
            <a:off x="8257100" y="2950192"/>
            <a:ext cx="634450" cy="506240"/>
          </a:xfrm>
          <a:prstGeom prst="rect">
            <a:avLst/>
          </a:prstGeom>
          <a:noFill/>
          <a:ln>
            <a:noFill/>
          </a:ln>
        </p:spPr>
      </p:pic>
      <p:pic>
        <p:nvPicPr>
          <p:cNvPr id="333" name="Google Shape;333;p18"/>
          <p:cNvPicPr preferRelativeResize="0"/>
          <p:nvPr/>
        </p:nvPicPr>
        <p:blipFill>
          <a:blip r:embed="rId4">
            <a:alphaModFix/>
          </a:blip>
          <a:stretch>
            <a:fillRect/>
          </a:stretch>
        </p:blipFill>
        <p:spPr>
          <a:xfrm>
            <a:off x="4662200" y="381025"/>
            <a:ext cx="812675" cy="7777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ザックリ見積、鳥の目パターン</a:t>
            </a:r>
            <a:endParaRPr/>
          </a:p>
        </p:txBody>
      </p:sp>
      <p:sp>
        <p:nvSpPr>
          <p:cNvPr id="339" name="Google Shape;339;p1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grpSp>
        <p:nvGrpSpPr>
          <p:cNvPr id="340" name="Google Shape;340;p19"/>
          <p:cNvGrpSpPr/>
          <p:nvPr/>
        </p:nvGrpSpPr>
        <p:grpSpPr>
          <a:xfrm>
            <a:off x="293683" y="574116"/>
            <a:ext cx="309041" cy="403123"/>
            <a:chOff x="590250" y="244200"/>
            <a:chExt cx="407975" cy="532175"/>
          </a:xfrm>
        </p:grpSpPr>
        <p:sp>
          <p:nvSpPr>
            <p:cNvPr id="341" name="Google Shape;341;p19"/>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9"/>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9"/>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9"/>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9"/>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9"/>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9"/>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9"/>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9"/>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9"/>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9"/>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9"/>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9"/>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9"/>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 name="Google Shape;355;p19"/>
          <p:cNvSpPr txBox="1">
            <a:spLocks noGrp="1"/>
          </p:cNvSpPr>
          <p:nvPr>
            <p:ph type="body" idx="1"/>
          </p:nvPr>
        </p:nvSpPr>
        <p:spPr>
          <a:xfrm>
            <a:off x="380250" y="1391950"/>
            <a:ext cx="8511300" cy="3244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b="1" dirty="0" err="1">
                <a:solidFill>
                  <a:schemeClr val="dk1"/>
                </a:solidFill>
                <a:latin typeface="Roboto Condensed"/>
                <a:ea typeface="Roboto Condensed"/>
                <a:cs typeface="Roboto Condensed"/>
                <a:sym typeface="Roboto Condensed"/>
              </a:rPr>
              <a:t>とても簡単で楽ちんな鳥の目パターンですが少し注意点があります</a:t>
            </a:r>
            <a:r>
              <a:rPr lang="en" sz="2400" b="1" dirty="0">
                <a:solidFill>
                  <a:schemeClr val="dk1"/>
                </a:solidFill>
                <a:latin typeface="Roboto Condensed"/>
                <a:ea typeface="Roboto Condensed"/>
                <a:cs typeface="Roboto Condensed"/>
                <a:sym typeface="Roboto Condensed"/>
              </a:rPr>
              <a:t>。</a:t>
            </a:r>
            <a:endParaRPr sz="2400" b="1" dirty="0">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endParaRPr sz="2400" b="1" dirty="0">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r>
              <a:rPr lang="en" sz="2400" b="1" dirty="0">
                <a:solidFill>
                  <a:schemeClr val="dk1"/>
                </a:solidFill>
                <a:latin typeface="Roboto Condensed"/>
                <a:ea typeface="Roboto Condensed"/>
                <a:cs typeface="Roboto Condensed"/>
                <a:sym typeface="Roboto Condensed"/>
              </a:rPr>
              <a:t>・</a:t>
            </a:r>
            <a:r>
              <a:rPr lang="en" sz="2400" b="1" dirty="0" err="1">
                <a:solidFill>
                  <a:schemeClr val="dk1"/>
                </a:solidFill>
                <a:latin typeface="Roboto Condensed"/>
                <a:ea typeface="Roboto Condensed"/>
                <a:cs typeface="Roboto Condensed"/>
                <a:sym typeface="Roboto Condensed"/>
              </a:rPr>
              <a:t>近日、停止予定のコンピューティングは除外すること</a:t>
            </a:r>
            <a:r>
              <a:rPr lang="en" sz="2400" b="1" dirty="0">
                <a:solidFill>
                  <a:schemeClr val="dk1"/>
                </a:solidFill>
                <a:latin typeface="Roboto Condensed"/>
                <a:ea typeface="Roboto Condensed"/>
                <a:cs typeface="Roboto Condensed"/>
                <a:sym typeface="Roboto Condensed"/>
              </a:rPr>
              <a:t>。</a:t>
            </a:r>
            <a:endParaRPr sz="2400" b="1" dirty="0">
              <a:solidFill>
                <a:schemeClr val="dk1"/>
              </a:solidFill>
              <a:latin typeface="Roboto Condensed"/>
              <a:ea typeface="Roboto Condensed"/>
              <a:cs typeface="Roboto Condensed"/>
              <a:sym typeface="Roboto Condensed"/>
            </a:endParaRPr>
          </a:p>
          <a:p>
            <a:pPr marL="0" lvl="0" indent="0" algn="l" rtl="0">
              <a:spcBef>
                <a:spcPts val="1000"/>
              </a:spcBef>
              <a:spcAft>
                <a:spcPts val="1000"/>
              </a:spcAft>
              <a:buClr>
                <a:schemeClr val="dk1"/>
              </a:buClr>
              <a:buSzPts val="1100"/>
              <a:buFont typeface="Arial"/>
              <a:buNone/>
            </a:pPr>
            <a:r>
              <a:rPr lang="en" sz="2400" b="1" dirty="0">
                <a:solidFill>
                  <a:schemeClr val="dk1"/>
                </a:solidFill>
                <a:latin typeface="Roboto Condensed"/>
                <a:ea typeface="Roboto Condensed"/>
                <a:cs typeface="Roboto Condensed"/>
                <a:sym typeface="Roboto Condensed"/>
              </a:rPr>
              <a:t>・</a:t>
            </a:r>
            <a:r>
              <a:rPr lang="en" sz="2400" b="1" dirty="0" err="1">
                <a:solidFill>
                  <a:schemeClr val="dk1"/>
                </a:solidFill>
                <a:latin typeface="Roboto Condensed"/>
                <a:ea typeface="Roboto Condensed"/>
                <a:cs typeface="Roboto Condensed"/>
                <a:sym typeface="Roboto Condensed"/>
              </a:rPr>
              <a:t>インスタンスタイプ変更やサイジングを考慮すると柔軟性が高いCompute</a:t>
            </a:r>
            <a:r>
              <a:rPr lang="en" sz="2400" b="1" dirty="0">
                <a:solidFill>
                  <a:schemeClr val="dk1"/>
                </a:solidFill>
                <a:latin typeface="Roboto Condensed"/>
                <a:ea typeface="Roboto Condensed"/>
                <a:cs typeface="Roboto Condensed"/>
                <a:sym typeface="Roboto Condensed"/>
              </a:rPr>
              <a:t> </a:t>
            </a:r>
            <a:r>
              <a:rPr lang="en" sz="2400" b="1" dirty="0" err="1">
                <a:solidFill>
                  <a:schemeClr val="dk1"/>
                </a:solidFill>
                <a:latin typeface="Roboto Condensed"/>
                <a:ea typeface="Roboto Condensed"/>
                <a:cs typeface="Roboto Condensed"/>
                <a:sym typeface="Roboto Condensed"/>
              </a:rPr>
              <a:t>Planの選択が無難</a:t>
            </a:r>
            <a:r>
              <a:rPr lang="en" sz="2400" b="1" dirty="0">
                <a:solidFill>
                  <a:schemeClr val="dk1"/>
                </a:solidFill>
                <a:latin typeface="Roboto Condensed"/>
                <a:ea typeface="Roboto Condensed"/>
                <a:cs typeface="Roboto Condensed"/>
                <a:sym typeface="Roboto Condensed"/>
              </a:rPr>
              <a:t>。</a:t>
            </a:r>
            <a:endParaRPr sz="2400" b="1" dirty="0">
              <a:solidFill>
                <a:schemeClr val="dk1"/>
              </a:solidFill>
              <a:latin typeface="Roboto Condensed"/>
              <a:ea typeface="Roboto Condensed"/>
              <a:cs typeface="Roboto Condensed"/>
              <a:sym typeface="Roboto Condensed"/>
            </a:endParaRPr>
          </a:p>
        </p:txBody>
      </p:sp>
      <p:pic>
        <p:nvPicPr>
          <p:cNvPr id="356" name="Google Shape;356;p19"/>
          <p:cNvPicPr preferRelativeResize="0"/>
          <p:nvPr/>
        </p:nvPicPr>
        <p:blipFill>
          <a:blip r:embed="rId3">
            <a:alphaModFix/>
          </a:blip>
          <a:stretch>
            <a:fillRect/>
          </a:stretch>
        </p:blipFill>
        <p:spPr>
          <a:xfrm>
            <a:off x="4596550" y="386813"/>
            <a:ext cx="812675" cy="777762"/>
          </a:xfrm>
          <a:prstGeom prst="rect">
            <a:avLst/>
          </a:prstGeom>
          <a:noFill/>
          <a:ln>
            <a:noFill/>
          </a:ln>
        </p:spPr>
      </p:pic>
    </p:spTree>
  </p:cSld>
  <p:clrMapOvr>
    <a:masterClrMapping/>
  </p:clrMapOvr>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409</Words>
  <Application>Microsoft Macintosh PowerPoint</Application>
  <PresentationFormat>画面に合わせる (16:9)</PresentationFormat>
  <Paragraphs>107</Paragraphs>
  <Slides>21</Slides>
  <Notes>21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21</vt:i4>
      </vt:variant>
    </vt:vector>
  </HeadingPairs>
  <TitlesOfParts>
    <vt:vector size="26" baseType="lpstr">
      <vt:lpstr>Arial</vt:lpstr>
      <vt:lpstr>Roboto Condensed</vt:lpstr>
      <vt:lpstr>Roboto Condensed Light</vt:lpstr>
      <vt:lpstr>Arvo</vt:lpstr>
      <vt:lpstr>Salerio template</vt:lpstr>
      <vt:lpstr>Savings Plansで変わったAWSのお金のこと</vt:lpstr>
      <vt:lpstr>PowerPoint プレゼンテーション</vt:lpstr>
      <vt:lpstr>Savings Plansってなに？</vt:lpstr>
      <vt:lpstr>Savings Plansってなに？</vt:lpstr>
      <vt:lpstr>でもどうやって予測するの？</vt:lpstr>
      <vt:lpstr>でもどうやって予測するの？</vt:lpstr>
      <vt:lpstr>でもどうやって予測するの？</vt:lpstr>
      <vt:lpstr>ザックリ見積、鳥の目パターン</vt:lpstr>
      <vt:lpstr>ザックリ見積、鳥の目パターン</vt:lpstr>
      <vt:lpstr>慎重に精査する、虫の目パターン</vt:lpstr>
      <vt:lpstr>慎重に精査する、虫の目パターン</vt:lpstr>
      <vt:lpstr>慎重に精査する、虫の目パターン</vt:lpstr>
      <vt:lpstr>慎重に精査する、虫の目パターン</vt:lpstr>
      <vt:lpstr>慎重に精査する、虫の目パターン</vt:lpstr>
      <vt:lpstr>慎重に精査する、虫の目パターン</vt:lpstr>
      <vt:lpstr>慎重に精査する、虫の目パターン</vt:lpstr>
      <vt:lpstr>慎重に精査する、虫の目パターン</vt:lpstr>
      <vt:lpstr>慎重に精査する、虫の目パターン</vt:lpstr>
      <vt:lpstr>慎重に精査する、虫の目パターン</vt:lpstr>
      <vt:lpstr>まとめ</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Savings Plansで変わったAWSのお金のこと</dc:title>
  <cp:lastModifiedBy>中島 勉</cp:lastModifiedBy>
  <cp:revision>2</cp:revision>
  <dcterms:modified xsi:type="dcterms:W3CDTF">2020-03-31T04:01:20Z</dcterms:modified>
</cp:coreProperties>
</file>